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28"/>
  </p:notesMasterIdLst>
  <p:sldIdLst>
    <p:sldId id="277" r:id="rId3"/>
    <p:sldId id="278" r:id="rId4"/>
    <p:sldId id="268" r:id="rId5"/>
    <p:sldId id="269" r:id="rId6"/>
    <p:sldId id="270" r:id="rId7"/>
    <p:sldId id="271" r:id="rId8"/>
    <p:sldId id="272" r:id="rId9"/>
    <p:sldId id="273" r:id="rId10"/>
    <p:sldId id="257" r:id="rId11"/>
    <p:sldId id="258" r:id="rId12"/>
    <p:sldId id="259" r:id="rId13"/>
    <p:sldId id="260" r:id="rId14"/>
    <p:sldId id="261" r:id="rId15"/>
    <p:sldId id="262" r:id="rId16"/>
    <p:sldId id="263" r:id="rId17"/>
    <p:sldId id="286" r:id="rId18"/>
    <p:sldId id="265" r:id="rId19"/>
    <p:sldId id="274" r:id="rId20"/>
    <p:sldId id="275" r:id="rId21"/>
    <p:sldId id="276" r:id="rId22"/>
    <p:sldId id="279" r:id="rId23"/>
    <p:sldId id="282" r:id="rId24"/>
    <p:sldId id="283" r:id="rId25"/>
    <p:sldId id="284" r:id="rId26"/>
    <p:sldId id="28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12F"/>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C83F6D-6DDE-9AD6-0908-9EDD91FA4958}" v="8" dt="2024-11-28T08:58:10.6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snapToObjects="1">
      <p:cViewPr varScale="1">
        <p:scale>
          <a:sx n="74" d="100"/>
          <a:sy n="74" d="100"/>
        </p:scale>
        <p:origin x="90" y="30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6279F7-1D37-45E6-B3E9-145FB83AB260}" type="datetimeFigureOut">
              <a:rPr lang="es-ES" smtClean="0"/>
              <a:t>28/11/2024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25560A-49D8-43D8-B4CA-E46FD40DBB98}" type="slidenum">
              <a:rPr lang="es-ES" smtClean="0"/>
              <a:t>‹#›</a:t>
            </a:fld>
            <a:endParaRPr lang="es-ES"/>
          </a:p>
        </p:txBody>
      </p:sp>
    </p:spTree>
    <p:extLst>
      <p:ext uri="{BB962C8B-B14F-4D97-AF65-F5344CB8AC3E}">
        <p14:creationId xmlns:p14="http://schemas.microsoft.com/office/powerpoint/2010/main" val="4038874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4ACA4-7B31-E3A4-A797-098CB8E15E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485DC9-5CA5-6209-FA67-0BB527334D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C250B1-0078-555A-B6DE-D2974D232B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67CB45-10F0-633B-D73D-A6F944D89D51}"/>
              </a:ext>
            </a:extLst>
          </p:cNvPr>
          <p:cNvSpPr>
            <a:spLocks noGrp="1"/>
          </p:cNvSpPr>
          <p:nvPr>
            <p:ph type="sldNum"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98130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Clientes con y sin  hijos  y Total Gasto Clientes por Grupo Edades</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Total Campañas Aceptadas por  Perfil Ingresos</a:t>
            </a:r>
            <a:endParaRPr dirty="0"/>
          </a:p>
          <a:p>
            <a:r>
              <a:rPr b="0" dirty="0"/>
              <a:t>No alt text provided</a:t>
            </a:r>
            <a:endParaRPr dirty="0"/>
          </a:p>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pageNavigator</a:t>
            </a:r>
            <a:endParaRPr dirty="0"/>
          </a:p>
          <a:p>
            <a:r>
              <a:rPr b="0" dirty="0"/>
              <a:t>No alt text provided</a:t>
            </a:r>
            <a:endParaRPr dirty="0"/>
          </a:p>
          <a:p>
            <a:endParaRPr dirty="0"/>
          </a:p>
          <a:p>
            <a:r>
              <a:rPr b="1" dirty="0"/>
              <a:t>multiRowCard</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Total Gasto Clientes por TipoProducto</a:t>
            </a:r>
            <a:endParaRPr dirty="0"/>
          </a:p>
          <a:p>
            <a:r>
              <a:rPr b="0" dirty="0"/>
              <a:t>No alt text provided</a:t>
            </a:r>
            <a:endParaRPr dirty="0"/>
          </a:p>
          <a:p>
            <a:endParaRPr dirty="0"/>
          </a:p>
          <a:p>
            <a:r>
              <a:rPr b="1" dirty="0"/>
              <a:t>Total Gasto Clientes por TipoProducto</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Porcentaje Compras Web, Tienda, Oferta y Catalogo por Grupo Edades</a:t>
            </a:r>
            <a:endParaRPr dirty="0"/>
          </a:p>
          <a:p>
            <a:r>
              <a:rPr b="0" dirty="0"/>
              <a:t>No alt text provided</a:t>
            </a:r>
            <a:endParaRPr dirty="0"/>
          </a:p>
          <a:p>
            <a:endParaRPr dirty="0"/>
          </a:p>
          <a:p>
            <a:r>
              <a:rPr b="1" dirty="0"/>
              <a:t>Porcentaje de Compras </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Total Compras por Grupo Edades</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clusteredBarChart</a:t>
            </a:r>
            <a:endParaRPr dirty="0"/>
          </a:p>
          <a:p>
            <a:r>
              <a:rPr b="0" dirty="0"/>
              <a:t>No alt text provided</a:t>
            </a:r>
            <a:endParaRPr dirty="0"/>
          </a:p>
          <a:p>
            <a:endParaRPr dirty="0"/>
          </a:p>
          <a:p>
            <a:r>
              <a:rPr b="1" dirty="0"/>
              <a:t>Nº Casados+Pareja, Divorciados+Viudos y Solteros</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Total Compras por Estudios y Cantidad niños hogar</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Clientes con y sin  hijos  y Total Gasto  por Grupo Edades</a:t>
            </a:r>
            <a:endParaRPr dirty="0"/>
          </a:p>
          <a:p>
            <a:r>
              <a:rPr b="0" dirty="0"/>
              <a:t>No alt text provided</a:t>
            </a:r>
            <a:endParaRPr dirty="0"/>
          </a:p>
          <a:p>
            <a:endParaRPr dirty="0"/>
          </a:p>
          <a:p>
            <a:r>
              <a:rPr b="1" dirty="0"/>
              <a:t>Total Compras Oferta, Tienda,  Catologo y Web</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Gasto Vino, Carne,  Dulces,  Fruta,  Oro y  Pescado por Estudios</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Total Gasto de Productos por Año y Trimestre</a:t>
            </a:r>
            <a:endParaRPr dirty="0"/>
          </a:p>
          <a:p>
            <a:r>
              <a:rPr b="0" dirty="0"/>
              <a:t>No alt text provided</a:t>
            </a:r>
            <a:endParaRPr dirty="0"/>
          </a:p>
          <a:p>
            <a:endParaRPr dirty="0"/>
          </a:p>
          <a:p>
            <a:r>
              <a:rPr b="1" dirty="0"/>
              <a:t>stackedAreaChart</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p:txBody>
      </p:sp>
    </p:spTree>
    <p:extLst>
      <p:ext uri="{BB962C8B-B14F-4D97-AF65-F5344CB8AC3E}">
        <p14:creationId xmlns:p14="http://schemas.microsoft.com/office/powerpoint/2010/main" val="154501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Clientes con y sin  hijos  y Total Gasto Clientes por Grupo Edades</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00A20-E5F6-B3AA-638B-70CB7E3C87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44AD43-4605-A385-53D4-954D8EA4DD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01158-E778-514E-B343-1F08C72CD0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AD97BE-5365-96FA-92B6-3792FCE4DE1C}"/>
              </a:ext>
            </a:extLst>
          </p:cNvPr>
          <p:cNvSpPr>
            <a:spLocks noGrp="1"/>
          </p:cNvSpPr>
          <p:nvPr>
            <p:ph type="sldNum"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32034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C3E60-F2D2-714C-2F0A-FEB314AD5E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8EB03E-222B-989E-CF07-8225C0EC6B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0564A1-184F-4967-6F57-6714D3269E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BAC115-E55F-7FE9-A360-5E40BF70FE0C}"/>
              </a:ext>
            </a:extLst>
          </p:cNvPr>
          <p:cNvSpPr>
            <a:spLocks noGrp="1"/>
          </p:cNvSpPr>
          <p:nvPr>
            <p:ph type="sldNum"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81643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78A9B-644A-1332-C897-299FF122E2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FE7AAE-3C4D-3527-9EEA-E8FABE431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910D3B-4ABA-49DB-6629-BBD01777B1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1AFDCF-846A-6B27-E517-B1BF413D6719}"/>
              </a:ext>
            </a:extLst>
          </p:cNvPr>
          <p:cNvSpPr>
            <a:spLocks noGrp="1"/>
          </p:cNvSpPr>
          <p:nvPr>
            <p:ph type="sldNum"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13760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6B14B-3DD7-93EE-E8CE-AD4A94064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D31698-12D5-638D-0EBF-7A9206F9AC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5AFE11-1177-DE68-A339-F9C7820BD1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6F9545-C3E9-6395-0BA1-95F2F56DE865}"/>
              </a:ext>
            </a:extLst>
          </p:cNvPr>
          <p:cNvSpPr>
            <a:spLocks noGrp="1"/>
          </p:cNvSpPr>
          <p:nvPr>
            <p:ph type="sldNum"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17032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E1642-9B7F-4BCB-1017-9D7EC29167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BFE6BA-AE76-4438-5B52-271D9A2C67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C495E7-14E1-B273-1723-44A476BB1C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01CF8A-EC95-A120-D2F7-D4D42290AEEA}"/>
              </a:ext>
            </a:extLst>
          </p:cNvPr>
          <p:cNvSpPr>
            <a:spLocks noGrp="1"/>
          </p:cNvSpPr>
          <p:nvPr>
            <p:ph type="sldNum"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63911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pageNavigator</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 Gasto e Ingresos Medios por Cliente por Trimestre y Año</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Total nº compras por Trimestre y  Año </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GitHub</a:t>
            </a:r>
            <a:endParaRPr dirty="0"/>
          </a:p>
          <a:p>
            <a:r>
              <a:rPr b="0" dirty="0"/>
              <a:t>GitHub</a:t>
            </a:r>
            <a:endParaRPr dirty="0"/>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pageNavigator</a:t>
            </a:r>
            <a:endParaRPr dirty="0"/>
          </a:p>
          <a:p>
            <a:r>
              <a:rPr b="0" dirty="0"/>
              <a:t>No alt text provided</a:t>
            </a:r>
            <a:endParaRPr dirty="0"/>
          </a:p>
          <a:p>
            <a:endParaRPr dirty="0"/>
          </a:p>
          <a:p>
            <a:r>
              <a:rPr b="1" dirty="0"/>
              <a:t>Tasa de Repuesta Campaña por Campaña  y Estado civil</a:t>
            </a:r>
            <a:endParaRPr dirty="0"/>
          </a:p>
          <a:p>
            <a:r>
              <a:rPr b="0" dirty="0"/>
              <a:t>No alt text provided</a:t>
            </a:r>
            <a:endParaRPr dirty="0"/>
          </a:p>
          <a:p>
            <a:endParaRPr dirty="0"/>
          </a:p>
          <a:p>
            <a:r>
              <a:rPr b="1" dirty="0"/>
              <a:t>Total Campañas Aceptadas por Campaña y Estado civil </a:t>
            </a:r>
            <a:endParaRPr dirty="0"/>
          </a:p>
          <a:p>
            <a:r>
              <a:rPr b="0" dirty="0"/>
              <a:t>No alt text provided</a:t>
            </a:r>
            <a:endParaRPr dirty="0"/>
          </a:p>
          <a:p>
            <a:endParaRPr dirty="0"/>
          </a:p>
          <a:p>
            <a:r>
              <a:rPr b="1" dirty="0"/>
              <a:t>Total Compras por Grupo Edades, Años y Campaña </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a:spLocks noChangeAspect="1"/>
          </p:cNvSpPr>
          <p:nvPr/>
        </p:nvSpPr>
        <p:spPr>
          <a:xfrm>
            <a:off x="231140" y="243841"/>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182" indent="0" algn="ctr">
              <a:buNone/>
              <a:defRPr sz="2200"/>
            </a:lvl2pPr>
            <a:lvl3pPr marL="914363" indent="0" algn="ctr">
              <a:buNone/>
              <a:defRPr sz="2200"/>
            </a:lvl3pPr>
            <a:lvl4pPr marL="1371545" indent="0" algn="ctr">
              <a:buNone/>
              <a:defRPr sz="2000"/>
            </a:lvl4pPr>
            <a:lvl5pPr marL="1828727" indent="0" algn="ctr">
              <a:buNone/>
              <a:defRPr sz="2000"/>
            </a:lvl5pPr>
            <a:lvl6pPr marL="2285909" indent="0" algn="ctr">
              <a:buNone/>
              <a:defRPr sz="2000"/>
            </a:lvl6pPr>
            <a:lvl7pPr marL="2743090" indent="0" algn="ctr">
              <a:buNone/>
              <a:defRPr sz="2000"/>
            </a:lvl7pPr>
            <a:lvl8pPr marL="3200272" indent="0" algn="ctr">
              <a:buNone/>
              <a:defRPr sz="2000"/>
            </a:lvl8pPr>
            <a:lvl9pPr marL="3657454"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B61BEF0D-F0BB-DE4B-95CE-6DB70DBA9567}" type="datetimeFigureOut">
              <a:rPr lang="en-US" smtClean="0"/>
              <a:pPr/>
              <a:t>11/28/2024</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D57F1E4F-1CFF-5643-939E-217C01CDF565}" type="slidenum">
              <a:rPr lang="en-US" smtClean="0"/>
              <a:pPr/>
              <a:t>‹#›</a:t>
            </a:fld>
            <a:endParaRPr lang="en-US" dirty="0"/>
          </a:p>
        </p:txBody>
      </p:sp>
      <p:cxnSp>
        <p:nvCxnSpPr>
          <p:cNvPr id="8" name="Straight Connector 7"/>
          <p:cNvCxnSpPr/>
          <p:nvPr/>
        </p:nvCxnSpPr>
        <p:spPr>
          <a:xfrm>
            <a:off x="1978661"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41269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11/28/2024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spTree>
    <p:extLst>
      <p:ext uri="{BB962C8B-B14F-4D97-AF65-F5344CB8AC3E}">
        <p14:creationId xmlns:p14="http://schemas.microsoft.com/office/powerpoint/2010/main" val="167633442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09929" y="4154520"/>
            <a:ext cx="8769096" cy="1363806"/>
          </a:xfrm>
        </p:spPr>
        <p:txBody>
          <a:bodyPr anchor="t">
            <a:normAutofit/>
          </a:bodyPr>
          <a:lstStyle>
            <a:lvl1pPr marL="0" indent="0" algn="ctr">
              <a:buNone/>
              <a:defRPr sz="2200">
                <a:solidFill>
                  <a:schemeClr val="accent1"/>
                </a:solidFill>
              </a:defRPr>
            </a:lvl1pPr>
            <a:lvl2pPr marL="457182" indent="0">
              <a:buNone/>
              <a:defRPr sz="1800">
                <a:solidFill>
                  <a:schemeClr val="tx1">
                    <a:tint val="75000"/>
                  </a:schemeClr>
                </a:solidFill>
              </a:defRPr>
            </a:lvl2pPr>
            <a:lvl3pPr marL="914363"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0"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11/28/2024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a:off x="1981201"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04487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11/28/2024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2916525779"/>
      </p:ext>
    </p:extLst>
  </p:cSld>
  <p:clrMapOvr>
    <a:masterClrMapping/>
  </p:clrMapOvr>
  <p:hf sldNum="0" hdr="0" ftr="0" dt="0"/>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1905326"/>
      </p:ext>
    </p:extLst>
  </p:cSld>
  <p:clrMapOvr>
    <a:masterClrMapping/>
  </p:clrMapOvr>
  <p:hf sldNum="0" hdr="0" ftr="0" dt="0"/>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6817189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59465883"/>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182" indent="0">
              <a:buNone/>
              <a:defRPr sz="1200"/>
            </a:lvl2pPr>
            <a:lvl3pPr marL="914363" indent="0">
              <a:buNone/>
              <a:defRPr sz="1000"/>
            </a:lvl3pPr>
            <a:lvl4pPr marL="1371545" indent="0">
              <a:buNone/>
              <a:defRPr sz="900"/>
            </a:lvl4pPr>
            <a:lvl5pPr marL="1828727" indent="0">
              <a:buNone/>
              <a:defRPr sz="900"/>
            </a:lvl5pPr>
            <a:lvl6pPr marL="2285909" indent="0">
              <a:buNone/>
              <a:defRPr sz="900"/>
            </a:lvl6pPr>
            <a:lvl7pPr marL="2743090" indent="0">
              <a:buNone/>
              <a:defRPr sz="900"/>
            </a:lvl7pPr>
            <a:lvl8pPr marL="3200272" indent="0">
              <a:buNone/>
              <a:defRPr sz="900"/>
            </a:lvl8pPr>
            <a:lvl9pPr marL="3657454"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11/28/2024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1577593"/>
      </p:ext>
    </p:extLst>
  </p:cSld>
  <p:clrMapOvr>
    <a:masterClrMapping/>
  </p:clrMapOvr>
  <p:hf sldNum="0" hdr="0" ftr="0" dt="0"/>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182" indent="0">
              <a:buNone/>
              <a:defRPr sz="2800"/>
            </a:lvl2pPr>
            <a:lvl3pPr marL="914363" indent="0">
              <a:buNone/>
              <a:defRPr sz="2400"/>
            </a:lvl3pPr>
            <a:lvl4pPr marL="1371545" indent="0">
              <a:buNone/>
              <a:defRPr sz="2000"/>
            </a:lvl4pPr>
            <a:lvl5pPr marL="1828727" indent="0">
              <a:buNone/>
              <a:defRPr sz="2000"/>
            </a:lvl5pPr>
            <a:lvl6pPr marL="2285909" indent="0">
              <a:buNone/>
              <a:defRPr sz="2000"/>
            </a:lvl6pPr>
            <a:lvl7pPr marL="2743090" indent="0">
              <a:buNone/>
              <a:defRPr sz="2000"/>
            </a:lvl7pPr>
            <a:lvl8pPr marL="3200272" indent="0">
              <a:buNone/>
              <a:defRPr sz="2000"/>
            </a:lvl8pPr>
            <a:lvl9pPr marL="3657454"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182" indent="0">
              <a:buNone/>
              <a:defRPr sz="1200"/>
            </a:lvl2pPr>
            <a:lvl3pPr marL="914363" indent="0">
              <a:buNone/>
              <a:defRPr sz="1000"/>
            </a:lvl3pPr>
            <a:lvl4pPr marL="1371545" indent="0">
              <a:buNone/>
              <a:defRPr sz="900"/>
            </a:lvl4pPr>
            <a:lvl5pPr marL="1828727" indent="0">
              <a:buNone/>
              <a:defRPr sz="900"/>
            </a:lvl5pPr>
            <a:lvl6pPr marL="2285909" indent="0">
              <a:buNone/>
              <a:defRPr sz="900"/>
            </a:lvl6pPr>
            <a:lvl7pPr marL="2743090" indent="0">
              <a:buNone/>
              <a:defRPr sz="900"/>
            </a:lvl7pPr>
            <a:lvl8pPr marL="3200272" indent="0">
              <a:buNone/>
              <a:defRPr sz="900"/>
            </a:lvl8pPr>
            <a:lvl9pPr marL="3657454"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11/28/2024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8176313"/>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271618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6561778"/>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34310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620579"/>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82952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491729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62442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0296805"/>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43527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681825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76374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42188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1"/>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3001" y="2057400"/>
            <a:ext cx="9872871" cy="40386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B61BEF0D-F0BB-DE4B-95CE-6DB70DBA9567}" type="datetimeFigureOut">
              <a:rPr lang="en-US" smtClean="0"/>
              <a:pPr/>
              <a:t>11/28/2024</a:t>
            </a:fld>
            <a:endParaRPr lang="en-US" dirty="0"/>
          </a:p>
        </p:txBody>
      </p:sp>
      <p:sp>
        <p:nvSpPr>
          <p:cNvPr id="5" name="Footer Placeholder 4"/>
          <p:cNvSpPr>
            <a:spLocks noGrp="1"/>
          </p:cNvSpPr>
          <p:nvPr>
            <p:ph type="ftr" sz="quarter" idx="3"/>
          </p:nvPr>
        </p:nvSpPr>
        <p:spPr>
          <a:xfrm>
            <a:off x="3949149"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1"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21093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Lst>
  <p:hf sldNum="0" hdr="0" ftr="0" dt="0"/>
  <p:txStyles>
    <p:titleStyle>
      <a:lvl1pPr algn="l" defTabSz="914363"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591" indent="-182873" algn="l" defTabSz="914363"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182" indent="-182873" algn="l" defTabSz="914363"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491" indent="-182873" algn="l" defTabSz="914363"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00" indent="-182873" algn="l" defTabSz="914363"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09" indent="-182873" algn="l" defTabSz="914363"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599936" indent="-228591" algn="l" defTabSz="914363"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899924" indent="-228591" algn="l" defTabSz="914363"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199912" indent="-228591" algn="l" defTabSz="914363"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499900" indent="-228591" algn="l" defTabSz="914363"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view?r=eyJrIjoiMWJlZTY5ZDUtODhkZC00YjMxLWFlOGUtMzQ0ZDNkOTVhZTZmIiwidCI6ImFlYzc2MmU0LTNkNTQtNDk1ZS1hOGZlLTQyODdkY2U2ZmU2OSIsImMiOjh9"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view?r=eyJrIjoiMWJlZTY5ZDUtODhkZC00YjMxLWFlOGUtMzQ0ZDNkOTVhZTZmIiwidCI6ImFlYzc2MmU0LTNkNTQtNDk1ZS1hOGZlLTQyODdkY2U2ZmU2OSIsImMiOjh9"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view?r=eyJrIjoiMWJlZTY5ZDUtODhkZC00YjMxLWFlOGUtMzQ0ZDNkOTVhZTZmIiwidCI6ImFlYzc2MmU0LTNkNTQtNDk1ZS1hOGZlLTQyODdkY2U2ZmU2OSIsImMiOjh9"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hyperlink" Target="https://app.powerbi.com/view?r=eyJrIjoiMWJlZTY5ZDUtODhkZC00YjMxLWFlOGUtMzQ0ZDNkOTVhZTZmIiwidCI6ImFlYzc2MmU0LTNkNTQtNDk1ZS1hOGZlLTQyODdkY2U2ZmU2OSIsImMiOjh9"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hyperlink" Target="https://app.powerbi.com/view?r=eyJrIjoiMWJlZTY5ZDUtODhkZC00YjMxLWFlOGUtMzQ0ZDNkOTVhZTZmIiwidCI6ImFlYzc2MmU0LTNkNTQtNDk1ZS1hOGZlLTQyODdkY2U2ZmU2OSIsImMiOjh9"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hyperlink" Target="https://app.powerbi.com/view?r=eyJrIjoiMWJlZTY5ZDUtODhkZC00YjMxLWFlOGUtMzQ0ZDNkOTVhZTZmIiwidCI6ImFlYzc2MmU0LTNkNTQtNDk1ZS1hOGZlLTQyODdkY2U2ZmU2OSIsImMiOjh9"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hyperlink" Target="https://app.powerbi.com/view?r=eyJrIjoiMWJlZTY5ZDUtODhkZC00YjMxLWFlOGUtMzQ0ZDNkOTVhZTZmIiwidCI6ImFlYzc2MmU0LTNkNTQtNDk1ZS1hOGZlLTQyODdkY2U2ZmU2OSIsImMiOjh9"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app.powerbi.com/view?r=eyJrIjoiMWJlZTY5ZDUtODhkZC00YjMxLWFlOGUtMzQ0ZDNkOTVhZTZmIiwidCI6ImFlYzc2MmU0LTNkNTQtNDk1ZS1hOGZlLTQyODdkY2U2ZmU2OSIsImMiOjh9"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1.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hyperlink" Target="https://www.kaggle.com/datasets/rodsaldanha/arketing-campaign?resource=download" TargetMode="External"/><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ntoniodeepblue/IBM-Datahack-Power-BI-Marketing/tree/main" TargetMode="External"/><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rodsaldanha/arketing-campaign?resource=download" TargetMode="External"/><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view?r=eyJrIjoiMWJlZTY5ZDUtODhkZC00YjMxLWFlOGUtMzQ0ZDNkOTVhZTZmIiwidCI6ImFlYzc2MmU0LTNkNTQtNDk1ZS1hOGZlLTQyODdkY2U2ZmU2OSIsImMiOjh9"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2872BDD-8111-EF38-D935-0CEC5F6BB3E8}"/>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223BE4A-4580-5939-5A5A-350D77254D2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83" y="-79126"/>
            <a:ext cx="12192000" cy="6858000"/>
          </a:xfrm>
          <a:prstGeom prst="rect">
            <a:avLst/>
          </a:prstGeom>
        </p:spPr>
      </p:pic>
      <p:sp>
        <p:nvSpPr>
          <p:cNvPr id="12" name="Title 1">
            <a:extLst>
              <a:ext uri="{FF2B5EF4-FFF2-40B4-BE49-F238E27FC236}">
                <a16:creationId xmlns:a16="http://schemas.microsoft.com/office/drawing/2014/main" id="{852298D0-163D-F346-B363-6C609E85B6C0}"/>
              </a:ext>
            </a:extLst>
          </p:cNvPr>
          <p:cNvSpPr txBox="1">
            <a:spLocks noGrp="1"/>
          </p:cNvSpPr>
          <p:nvPr>
            <p:ph type="title" idx="4294967295"/>
          </p:nvPr>
        </p:nvSpPr>
        <p:spPr>
          <a:xfrm>
            <a:off x="489398" y="2463853"/>
            <a:ext cx="4651419" cy="7832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rgbClr val="F3C910"/>
                </a:solidFill>
                <a:effectLst/>
                <a:uLnTx/>
                <a:uFillTx/>
                <a:latin typeface="Segoe UI Light" charset="0"/>
                <a:ea typeface="Segoe UI Light" charset="0"/>
                <a:cs typeface="Segoe UI Light" charset="0"/>
              </a:rPr>
              <a:t>PowerBI_marketing</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a:extLst>
              <a:ext uri="{FF2B5EF4-FFF2-40B4-BE49-F238E27FC236}">
                <a16:creationId xmlns:a16="http://schemas.microsoft.com/office/drawing/2014/main" id="{FD131055-3E97-0E12-AB70-58E63CCC7774}"/>
              </a:ext>
            </a:extLst>
          </p:cNvPr>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7" name="TextBox 16">
            <a:extLst>
              <a:ext uri="{FF2B5EF4-FFF2-40B4-BE49-F238E27FC236}">
                <a16:creationId xmlns:a16="http://schemas.microsoft.com/office/drawing/2014/main" id="{453A1780-684A-1A5F-ED54-6920FF1BBE42}"/>
              </a:ext>
            </a:extLst>
          </p:cNvPr>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18/11/2024 17:38:02 UTC</a:t>
            </a:r>
          </a:p>
        </p:txBody>
      </p:sp>
      <p:sp>
        <p:nvSpPr>
          <p:cNvPr id="10" name="TextBox 9">
            <a:extLst>
              <a:ext uri="{FF2B5EF4-FFF2-40B4-BE49-F238E27FC236}">
                <a16:creationId xmlns:a16="http://schemas.microsoft.com/office/drawing/2014/main" id="{04F7D02D-16D6-3390-3058-F375BDA2BD81}"/>
              </a:ext>
            </a:extLst>
          </p:cNvPr>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18/11/2024 17:27:21 UTC</a:t>
            </a:r>
            <a:endParaRPr lang="en-US" sz="900" b="0" i="0" dirty="0">
              <a:solidFill>
                <a:schemeClr val="bg1"/>
              </a:solidFill>
              <a:latin typeface="Segoe UI" charset="0"/>
              <a:ea typeface="Segoe UI" charset="0"/>
              <a:cs typeface="Segoe UI" charset="0"/>
            </a:endParaRPr>
          </a:p>
        </p:txBody>
      </p:sp>
      <p:pic>
        <p:nvPicPr>
          <p:cNvPr id="16" name="Picture 15" descr="Microsoft Power BI">
            <a:extLst>
              <a:ext uri="{FF2B5EF4-FFF2-40B4-BE49-F238E27FC236}">
                <a16:creationId xmlns:a16="http://schemas.microsoft.com/office/drawing/2014/main" id="{3ACAB60A-C2D5-C467-A668-6902D6641D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FF2B5EF4-FFF2-40B4-BE49-F238E27FC236}">
                <a16:creationId xmlns:a16="http://schemas.microsoft.com/office/drawing/2014/main" id="{7CE002D6-FB32-C79D-7580-CB74B01D680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pic>
        <p:nvPicPr>
          <p:cNvPr id="3" name="Imagen 2" descr="Interfaz de usuario gráfica&#10;&#10;Descripción generada automáticamente">
            <a:extLst>
              <a:ext uri="{FF2B5EF4-FFF2-40B4-BE49-F238E27FC236}">
                <a16:creationId xmlns:a16="http://schemas.microsoft.com/office/drawing/2014/main" id="{4077C7CC-9A49-EAEC-CC62-EC80674EEEFE}"/>
              </a:ext>
            </a:extLst>
          </p:cNvPr>
          <p:cNvPicPr>
            <a:picLocks noChangeAspect="1"/>
          </p:cNvPicPr>
          <p:nvPr/>
        </p:nvPicPr>
        <p:blipFill>
          <a:blip r:embed="rId6"/>
          <a:stretch>
            <a:fillRect/>
          </a:stretch>
        </p:blipFill>
        <p:spPr>
          <a:xfrm>
            <a:off x="5334000" y="0"/>
            <a:ext cx="6858000" cy="6858000"/>
          </a:xfrm>
          <a:prstGeom prst="rect">
            <a:avLst/>
          </a:prstGeom>
        </p:spPr>
      </p:pic>
      <p:sp>
        <p:nvSpPr>
          <p:cNvPr id="5" name="Title 1">
            <a:extLst>
              <a:ext uri="{FF2B5EF4-FFF2-40B4-BE49-F238E27FC236}">
                <a16:creationId xmlns:a16="http://schemas.microsoft.com/office/drawing/2014/main" id="{2B151C6A-ECC1-136A-4746-111C37D6F3F7}"/>
              </a:ext>
            </a:extLst>
          </p:cNvPr>
          <p:cNvSpPr txBox="1">
            <a:spLocks/>
          </p:cNvSpPr>
          <p:nvPr/>
        </p:nvSpPr>
        <p:spPr>
          <a:xfrm>
            <a:off x="469526" y="1736101"/>
            <a:ext cx="4418239" cy="7832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algn="l">
              <a:defRPr/>
            </a:pPr>
            <a:r>
              <a:rPr lang="en-US" dirty="0">
                <a:solidFill>
                  <a:srgbClr val="F3C910"/>
                </a:solidFill>
              </a:rPr>
              <a:t>Antonio Proyecto</a:t>
            </a:r>
          </a:p>
        </p:txBody>
      </p:sp>
    </p:spTree>
    <p:extLst>
      <p:ext uri="{BB962C8B-B14F-4D97-AF65-F5344CB8AC3E}">
        <p14:creationId xmlns:p14="http://schemas.microsoft.com/office/powerpoint/2010/main" val="2064552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ageNavigator ,Tasa de Repuesta Campaña por Campaña  y Estado civil ,Total Campañas Aceptadas por Campaña y Estado civil  ,Total Compras por Grupo Edades, Años y Campaña . Please refer to the notes on this slide for details">
            <a:hlinkClick r:id="rId3"/>
          </p:cNvPr>
          <p:cNvPicPr>
            <a:picLocks noChangeAspect="1"/>
          </p:cNvPicPr>
          <p:nvPr/>
        </p:nvPicPr>
        <p:blipFill>
          <a:blip r:embed="rId4"/>
          <a:stretch>
            <a:fillRect/>
          </a:stretch>
        </p:blipFill>
        <p:spPr>
          <a:xfrm>
            <a:off x="161925" y="0"/>
            <a:ext cx="11858625" cy="6858000"/>
          </a:xfrm>
          <a:prstGeom prst="rect">
            <a:avLst/>
          </a:prstGeom>
          <a:noFill/>
        </p:spPr>
      </p:pic>
      <p:sp>
        <p:nvSpPr>
          <p:cNvPr id="4" name="Title" hidden="1"/>
          <p:cNvSpPr>
            <a:spLocks noGrp="1"/>
          </p:cNvSpPr>
          <p:nvPr>
            <p:ph type="title"/>
          </p:nvPr>
        </p:nvSpPr>
        <p:spPr/>
        <p:txBody>
          <a:bodyPr/>
          <a:lstStyle/>
          <a:p>
            <a:r>
              <a:t>CAMPAÑAS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ientes con y sin  hijos  y Total Gasto Clientes por Grupo Edades ,pageNavigator ,Total Campañas Aceptadas por  Perfil Ingresos. Please refer to the notes on this slide for details">
            <a:hlinkClick r:id="rId3"/>
          </p:cNvPr>
          <p:cNvPicPr>
            <a:picLocks noChangeAspect="1"/>
          </p:cNvPicPr>
          <p:nvPr/>
        </p:nvPicPr>
        <p:blipFill>
          <a:blip r:embed="rId4"/>
          <a:stretch>
            <a:fillRect/>
          </a:stretch>
        </p:blipFill>
        <p:spPr>
          <a:xfrm>
            <a:off x="161925" y="0"/>
            <a:ext cx="11858625" cy="6858000"/>
          </a:xfrm>
          <a:prstGeom prst="rect">
            <a:avLst/>
          </a:prstGeom>
          <a:noFill/>
        </p:spPr>
      </p:pic>
      <p:sp>
        <p:nvSpPr>
          <p:cNvPr id="4" name="Title" hidden="1"/>
          <p:cNvSpPr>
            <a:spLocks noGrp="1"/>
          </p:cNvSpPr>
          <p:nvPr>
            <p:ph type="title"/>
          </p:nvPr>
        </p:nvSpPr>
        <p:spPr/>
        <p:txBody>
          <a:bodyPr/>
          <a:lstStyle/>
          <a:p>
            <a:r>
              <a:t> TABLA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ageNavigator ,multiRowCard ,slicer ,Total Gasto Clientes por TipoProducto ,Total Gasto Clientes por TipoProducto ,slicer. Please refer to the notes on this slide for details">
            <a:hlinkClick r:id="rId3"/>
          </p:cNvPr>
          <p:cNvPicPr>
            <a:picLocks noChangeAspect="1"/>
          </p:cNvPicPr>
          <p:nvPr/>
        </p:nvPicPr>
        <p:blipFill>
          <a:blip r:embed="rId4"/>
          <a:stretch>
            <a:fillRect/>
          </a:stretch>
        </p:blipFill>
        <p:spPr>
          <a:xfrm>
            <a:off x="161925" y="0"/>
            <a:ext cx="11858625" cy="6858000"/>
          </a:xfrm>
          <a:prstGeom prst="rect">
            <a:avLst/>
          </a:prstGeom>
          <a:noFill/>
        </p:spPr>
      </p:pic>
      <p:sp>
        <p:nvSpPr>
          <p:cNvPr id="4" name="Title" hidden="1"/>
          <p:cNvSpPr>
            <a:spLocks noGrp="1"/>
          </p:cNvSpPr>
          <p:nvPr>
            <p:ph type="title"/>
          </p:nvPr>
        </p:nvSpPr>
        <p:spPr/>
        <p:txBody>
          <a:bodyPr/>
          <a:lstStyle/>
          <a:p>
            <a:r>
              <a:t>PRODUCTOS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orcentaje Compras Web, Tienda, Oferta y Catalogo por Grupo Edades ,Porcentaje de Compras  ,pageNavigator ,slicer ,slicer ,Total Compras por Grupo Edades ,pivotTable. Please refer to the notes on this slide for details">
            <a:hlinkClick r:id="rId3"/>
          </p:cNvPr>
          <p:cNvPicPr>
            <a:picLocks noChangeAspect="1"/>
          </p:cNvPicPr>
          <p:nvPr/>
        </p:nvPicPr>
        <p:blipFill>
          <a:blip r:embed="rId4"/>
          <a:stretch>
            <a:fillRect/>
          </a:stretch>
        </p:blipFill>
        <p:spPr>
          <a:xfrm>
            <a:off x="161925" y="0"/>
            <a:ext cx="11858625" cy="6858000"/>
          </a:xfrm>
          <a:prstGeom prst="rect">
            <a:avLst/>
          </a:prstGeom>
          <a:noFill/>
        </p:spPr>
      </p:pic>
      <p:sp>
        <p:nvSpPr>
          <p:cNvPr id="4" name="Title" hidden="1"/>
          <p:cNvSpPr>
            <a:spLocks noGrp="1"/>
          </p:cNvSpPr>
          <p:nvPr>
            <p:ph type="title"/>
          </p:nvPr>
        </p:nvSpPr>
        <p:spPr/>
        <p:txBody>
          <a:bodyPr/>
          <a:lstStyle/>
          <a:p>
            <a:r>
              <a:t>COMPRAS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usteredBarChart ,Nº Casados+Pareja, Divorciados+Viudos y Solteros ,pageNavigator ,slicer ,Total Compras por Estudios y Cantidad niños hogar ,pivotTable ,slicer. Please refer to the notes on this slide for details">
            <a:hlinkClick r:id="rId3"/>
          </p:cNvPr>
          <p:cNvPicPr>
            <a:picLocks noChangeAspect="1"/>
          </p:cNvPicPr>
          <p:nvPr/>
        </p:nvPicPr>
        <p:blipFill>
          <a:blip r:embed="rId4"/>
          <a:stretch>
            <a:fillRect/>
          </a:stretch>
        </p:blipFill>
        <p:spPr>
          <a:xfrm>
            <a:off x="161925" y="0"/>
            <a:ext cx="11858625" cy="6858000"/>
          </a:xfrm>
          <a:prstGeom prst="rect">
            <a:avLst/>
          </a:prstGeom>
          <a:noFill/>
        </p:spPr>
      </p:pic>
      <p:sp>
        <p:nvSpPr>
          <p:cNvPr id="4" name="Title" hidden="1"/>
          <p:cNvSpPr>
            <a:spLocks noGrp="1"/>
          </p:cNvSpPr>
          <p:nvPr>
            <p:ph type="title"/>
          </p:nvPr>
        </p:nvSpPr>
        <p:spPr/>
        <p:txBody>
          <a:bodyPr/>
          <a:lstStyle/>
          <a:p>
            <a:r>
              <a:t>CLIENTES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ientes con y sin  hijos  y Total Gasto  por Grupo Edades ,Total Compras Oferta, Tienda,  Catologo y Web ,pageNavigator ,Gasto Vino, Carne,  Dulces,  Fruta,  Oro y  Pescado por Estudios ,clusteredBarChart ,slicer ,slicer ,slicer. Please refer to the notes on this slide for details">
            <a:hlinkClick r:id="rId3"/>
          </p:cNvPr>
          <p:cNvPicPr>
            <a:picLocks noChangeAspect="1"/>
          </p:cNvPicPr>
          <p:nvPr/>
        </p:nvPicPr>
        <p:blipFill>
          <a:blip r:embed="rId4"/>
          <a:stretch>
            <a:fillRect/>
          </a:stretch>
        </p:blipFill>
        <p:spPr>
          <a:xfrm>
            <a:off x="161925" y="0"/>
            <a:ext cx="11858625" cy="6858000"/>
          </a:xfrm>
          <a:prstGeom prst="rect">
            <a:avLst/>
          </a:prstGeom>
          <a:noFill/>
        </p:spPr>
      </p:pic>
      <p:sp>
        <p:nvSpPr>
          <p:cNvPr id="4" name="Title" hidden="1"/>
          <p:cNvSpPr>
            <a:spLocks noGrp="1"/>
          </p:cNvSpPr>
          <p:nvPr>
            <p:ph type="title"/>
          </p:nvPr>
        </p:nvSpPr>
        <p:spPr/>
        <p:txBody>
          <a:bodyPr/>
          <a:lstStyle/>
          <a:p>
            <a:r>
              <a:t>TIPOS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BENEFICIOS</a:t>
            </a:r>
          </a:p>
        </p:txBody>
      </p:sp>
      <p:pic>
        <p:nvPicPr>
          <p:cNvPr id="5" name="Picture 4" descr="A screenshot of a computer&#10;&#10;Description automatically generated">
            <a:extLst>
              <a:ext uri="{FF2B5EF4-FFF2-40B4-BE49-F238E27FC236}">
                <a16:creationId xmlns:a16="http://schemas.microsoft.com/office/drawing/2014/main" id="{F857CC81-E08A-7FAE-75C8-F945BDD0BA8F}"/>
              </a:ext>
            </a:extLst>
          </p:cNvPr>
          <p:cNvPicPr>
            <a:picLocks noChangeAspect="1"/>
          </p:cNvPicPr>
          <p:nvPr/>
        </p:nvPicPr>
        <p:blipFill>
          <a:blip r:embed="rId3"/>
          <a:stretch>
            <a:fillRect/>
          </a:stretch>
        </p:blipFill>
        <p:spPr>
          <a:xfrm>
            <a:off x="187926" y="0"/>
            <a:ext cx="11816149" cy="6858000"/>
          </a:xfrm>
          <a:prstGeom prst="rect">
            <a:avLst/>
          </a:prstGeom>
        </p:spPr>
      </p:pic>
    </p:spTree>
    <p:extLst>
      <p:ext uri="{BB962C8B-B14F-4D97-AF65-F5344CB8AC3E}">
        <p14:creationId xmlns:p14="http://schemas.microsoft.com/office/powerpoint/2010/main" val="679584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ientes con y sin  hijos  y Total Gasto Clientes por Grupo Edades ,pageNavigator. Please refer to the notes on this slide for details">
            <a:hlinkClick r:id="rId3"/>
          </p:cNvPr>
          <p:cNvPicPr>
            <a:picLocks noChangeAspect="1"/>
          </p:cNvPicPr>
          <p:nvPr/>
        </p:nvPicPr>
        <p:blipFill>
          <a:blip r:embed="rId4"/>
          <a:stretch>
            <a:fillRect/>
          </a:stretch>
        </p:blipFill>
        <p:spPr>
          <a:xfrm>
            <a:off x="161925" y="0"/>
            <a:ext cx="11858625" cy="6858000"/>
          </a:xfrm>
          <a:prstGeom prst="rect">
            <a:avLst/>
          </a:prstGeom>
          <a:noFill/>
        </p:spPr>
      </p:pic>
      <p:sp>
        <p:nvSpPr>
          <p:cNvPr id="4" name="Title" hidden="1"/>
          <p:cNvSpPr>
            <a:spLocks noGrp="1"/>
          </p:cNvSpPr>
          <p:nvPr>
            <p:ph type="title"/>
          </p:nvPr>
        </p:nvSpPr>
        <p:spPr/>
        <p:txBody>
          <a:bodyPr/>
          <a:lstStyle/>
          <a:p>
            <a:r>
              <a:t>RESUMEN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496"/>
          </a:xfrm>
          <a:prstGeom prst="rect">
            <a:avLst/>
          </a:prstGeom>
        </p:spPr>
      </p:pic>
      <p:sp>
        <p:nvSpPr>
          <p:cNvPr id="3" name="Text 0"/>
          <p:cNvSpPr/>
          <p:nvPr/>
        </p:nvSpPr>
        <p:spPr>
          <a:xfrm>
            <a:off x="641549" y="504032"/>
            <a:ext cx="6336903" cy="1078111"/>
          </a:xfrm>
          <a:prstGeom prst="rect">
            <a:avLst/>
          </a:prstGeom>
          <a:noFill/>
          <a:ln/>
        </p:spPr>
        <p:txBody>
          <a:bodyPr wrap="square" lIns="0" tIns="0" rIns="0" bIns="0" rtlCol="0" anchor="t"/>
          <a:lstStyle/>
          <a:p>
            <a:pPr defTabSz="380985">
              <a:lnSpc>
                <a:spcPts val="4208"/>
              </a:lnSpc>
            </a:pPr>
            <a:r>
              <a:rPr lang="en-US" sz="3375" dirty="0">
                <a:solidFill>
                  <a:srgbClr val="38512F"/>
                </a:solidFill>
                <a:latin typeface="Lora" pitchFamily="34" charset="0"/>
                <a:ea typeface="Lora" pitchFamily="34" charset="-122"/>
                <a:cs typeface="Lora" pitchFamily="34" charset="-120"/>
              </a:rPr>
              <a:t>Interpretación de los resultados</a:t>
            </a:r>
            <a:endParaRPr lang="en-US" sz="3375" dirty="0">
              <a:solidFill>
                <a:prstClr val="black"/>
              </a:solidFill>
              <a:latin typeface="Corbel" panose="020B0503020204020204"/>
            </a:endParaRPr>
          </a:p>
        </p:txBody>
      </p:sp>
      <p:sp>
        <p:nvSpPr>
          <p:cNvPr id="4" name="Text 1"/>
          <p:cNvSpPr/>
          <p:nvPr/>
        </p:nvSpPr>
        <p:spPr>
          <a:xfrm>
            <a:off x="641549" y="1857077"/>
            <a:ext cx="6336903" cy="879872"/>
          </a:xfrm>
          <a:prstGeom prst="rect">
            <a:avLst/>
          </a:prstGeom>
          <a:noFill/>
          <a:ln/>
        </p:spPr>
        <p:txBody>
          <a:bodyPr wrap="square" lIns="0" tIns="0" rIns="0" bIns="0" rtlCol="0" anchor="t"/>
          <a:lstStyle/>
          <a:p>
            <a:pPr defTabSz="380985">
              <a:lnSpc>
                <a:spcPts val="2292"/>
              </a:lnSpc>
            </a:pPr>
            <a:r>
              <a:rPr lang="en-US" sz="1417" dirty="0">
                <a:solidFill>
                  <a:srgbClr val="3A3630"/>
                </a:solidFill>
                <a:latin typeface="Source Sans Pro" pitchFamily="34" charset="0"/>
                <a:ea typeface="Source Sans Pro" pitchFamily="34" charset="-122"/>
                <a:cs typeface="Source Sans Pro" pitchFamily="34" charset="-120"/>
              </a:rPr>
              <a:t>Los resultados del análisis se interpretan para extraer insights y recomendaciones. Se identifican las tendencias clave, los patrones de comportamiento del cliente y las áreas de mejora en la estrategia de marketing.</a:t>
            </a:r>
            <a:endParaRPr lang="en-US" sz="1417" dirty="0">
              <a:solidFill>
                <a:prstClr val="black"/>
              </a:solidFill>
              <a:latin typeface="Corbel" panose="020B0503020204020204"/>
            </a:endParaRPr>
          </a:p>
        </p:txBody>
      </p:sp>
      <p:sp>
        <p:nvSpPr>
          <p:cNvPr id="5" name="Shape 2"/>
          <p:cNvSpPr/>
          <p:nvPr/>
        </p:nvSpPr>
        <p:spPr>
          <a:xfrm>
            <a:off x="641549" y="2943126"/>
            <a:ext cx="3076873" cy="1895475"/>
          </a:xfrm>
          <a:prstGeom prst="roundRect">
            <a:avLst>
              <a:gd name="adj" fmla="val 1451"/>
            </a:avLst>
          </a:prstGeom>
          <a:solidFill>
            <a:srgbClr val="F3E7D4"/>
          </a:solidFill>
          <a:ln/>
        </p:spPr>
        <p:txBody>
          <a:bodyPr/>
          <a:lstStyle/>
          <a:p>
            <a:pPr defTabSz="380985"/>
            <a:endParaRPr lang="es-ES" sz="1500">
              <a:solidFill>
                <a:prstClr val="black"/>
              </a:solidFill>
              <a:latin typeface="Corbel" panose="020B0503020204020204"/>
            </a:endParaRPr>
          </a:p>
        </p:txBody>
      </p:sp>
      <p:sp>
        <p:nvSpPr>
          <p:cNvPr id="6" name="Text 3"/>
          <p:cNvSpPr/>
          <p:nvPr/>
        </p:nvSpPr>
        <p:spPr>
          <a:xfrm>
            <a:off x="824806" y="3126383"/>
            <a:ext cx="2710358" cy="539155"/>
          </a:xfrm>
          <a:prstGeom prst="rect">
            <a:avLst/>
          </a:prstGeom>
          <a:noFill/>
          <a:ln/>
        </p:spPr>
        <p:txBody>
          <a:bodyPr wrap="square" lIns="0" tIns="0" rIns="0" bIns="0" rtlCol="0" anchor="t"/>
          <a:lstStyle/>
          <a:p>
            <a:pPr defTabSz="380985">
              <a:lnSpc>
                <a:spcPts val="2083"/>
              </a:lnSpc>
            </a:pPr>
            <a:r>
              <a:rPr lang="en-US" sz="1667" dirty="0">
                <a:solidFill>
                  <a:srgbClr val="3A3630"/>
                </a:solidFill>
                <a:latin typeface="Lora" pitchFamily="34" charset="0"/>
                <a:ea typeface="Lora" pitchFamily="34" charset="-122"/>
                <a:cs typeface="Lora" pitchFamily="34" charset="-120"/>
              </a:rPr>
              <a:t>Análisis de la tasa de conversión</a:t>
            </a:r>
            <a:endParaRPr lang="en-US" sz="1667" dirty="0">
              <a:solidFill>
                <a:prstClr val="black"/>
              </a:solidFill>
              <a:latin typeface="Corbel" panose="020B0503020204020204"/>
            </a:endParaRPr>
          </a:p>
        </p:txBody>
      </p:sp>
      <p:sp>
        <p:nvSpPr>
          <p:cNvPr id="7" name="Text 4"/>
          <p:cNvSpPr/>
          <p:nvPr/>
        </p:nvSpPr>
        <p:spPr>
          <a:xfrm>
            <a:off x="824806" y="3775472"/>
            <a:ext cx="2710358" cy="879872"/>
          </a:xfrm>
          <a:prstGeom prst="rect">
            <a:avLst/>
          </a:prstGeom>
          <a:noFill/>
          <a:ln/>
        </p:spPr>
        <p:txBody>
          <a:bodyPr wrap="square" lIns="0" tIns="0" rIns="0" bIns="0" rtlCol="0" anchor="t"/>
          <a:lstStyle/>
          <a:p>
            <a:pPr defTabSz="380985">
              <a:lnSpc>
                <a:spcPts val="2292"/>
              </a:lnSpc>
            </a:pPr>
            <a:r>
              <a:rPr lang="en-US" sz="1417" dirty="0">
                <a:solidFill>
                  <a:srgbClr val="3A3630"/>
                </a:solidFill>
                <a:latin typeface="Source Sans Pro" pitchFamily="34" charset="0"/>
                <a:ea typeface="Source Sans Pro" pitchFamily="34" charset="-122"/>
                <a:cs typeface="Source Sans Pro" pitchFamily="34" charset="-120"/>
              </a:rPr>
              <a:t>Determinar qué estrategias de marketing son más efectivas para generar conversiones.</a:t>
            </a:r>
            <a:endParaRPr lang="en-US" sz="1417" dirty="0">
              <a:solidFill>
                <a:prstClr val="black"/>
              </a:solidFill>
              <a:latin typeface="Corbel" panose="020B0503020204020204"/>
            </a:endParaRPr>
          </a:p>
        </p:txBody>
      </p:sp>
      <p:sp>
        <p:nvSpPr>
          <p:cNvPr id="8" name="Shape 5"/>
          <p:cNvSpPr/>
          <p:nvPr/>
        </p:nvSpPr>
        <p:spPr>
          <a:xfrm>
            <a:off x="3901679" y="2943126"/>
            <a:ext cx="3076873" cy="1895475"/>
          </a:xfrm>
          <a:prstGeom prst="roundRect">
            <a:avLst>
              <a:gd name="adj" fmla="val 1451"/>
            </a:avLst>
          </a:prstGeom>
          <a:solidFill>
            <a:srgbClr val="F3E7D4"/>
          </a:solidFill>
          <a:ln/>
        </p:spPr>
        <p:txBody>
          <a:bodyPr/>
          <a:lstStyle/>
          <a:p>
            <a:pPr defTabSz="380985"/>
            <a:endParaRPr lang="es-ES" sz="1500">
              <a:solidFill>
                <a:prstClr val="black"/>
              </a:solidFill>
              <a:latin typeface="Corbel" panose="020B0503020204020204"/>
            </a:endParaRPr>
          </a:p>
        </p:txBody>
      </p:sp>
      <p:sp>
        <p:nvSpPr>
          <p:cNvPr id="9" name="Text 6"/>
          <p:cNvSpPr/>
          <p:nvPr/>
        </p:nvSpPr>
        <p:spPr>
          <a:xfrm>
            <a:off x="4084936" y="3126383"/>
            <a:ext cx="2156519" cy="269578"/>
          </a:xfrm>
          <a:prstGeom prst="rect">
            <a:avLst/>
          </a:prstGeom>
          <a:noFill/>
          <a:ln/>
        </p:spPr>
        <p:txBody>
          <a:bodyPr wrap="none" lIns="0" tIns="0" rIns="0" bIns="0" rtlCol="0" anchor="t"/>
          <a:lstStyle/>
          <a:p>
            <a:pPr defTabSz="380985">
              <a:lnSpc>
                <a:spcPts val="2083"/>
              </a:lnSpc>
            </a:pPr>
            <a:r>
              <a:rPr lang="en-US" sz="1667" dirty="0">
                <a:solidFill>
                  <a:srgbClr val="3A3630"/>
                </a:solidFill>
                <a:latin typeface="Lora" pitchFamily="34" charset="0"/>
                <a:ea typeface="Lora" pitchFamily="34" charset="-122"/>
                <a:cs typeface="Lora" pitchFamily="34" charset="-120"/>
              </a:rPr>
              <a:t>Análisis del CAC</a:t>
            </a:r>
            <a:endParaRPr lang="en-US" sz="1667" dirty="0">
              <a:solidFill>
                <a:prstClr val="black"/>
              </a:solidFill>
              <a:latin typeface="Corbel" panose="020B0503020204020204"/>
            </a:endParaRPr>
          </a:p>
        </p:txBody>
      </p:sp>
      <p:sp>
        <p:nvSpPr>
          <p:cNvPr id="10" name="Text 7"/>
          <p:cNvSpPr/>
          <p:nvPr/>
        </p:nvSpPr>
        <p:spPr>
          <a:xfrm>
            <a:off x="4084935" y="3505894"/>
            <a:ext cx="2710358" cy="879872"/>
          </a:xfrm>
          <a:prstGeom prst="rect">
            <a:avLst/>
          </a:prstGeom>
          <a:noFill/>
          <a:ln/>
        </p:spPr>
        <p:txBody>
          <a:bodyPr wrap="square" lIns="0" tIns="0" rIns="0" bIns="0" rtlCol="0" anchor="t"/>
          <a:lstStyle/>
          <a:p>
            <a:pPr defTabSz="380985">
              <a:lnSpc>
                <a:spcPts val="2292"/>
              </a:lnSpc>
            </a:pPr>
            <a:r>
              <a:rPr lang="en-US" sz="1417" dirty="0">
                <a:solidFill>
                  <a:srgbClr val="3A3630"/>
                </a:solidFill>
                <a:latin typeface="Source Sans Pro" pitchFamily="34" charset="0"/>
                <a:ea typeface="Source Sans Pro" pitchFamily="34" charset="-122"/>
                <a:cs typeface="Source Sans Pro" pitchFamily="34" charset="-120"/>
              </a:rPr>
              <a:t>Identificar los canales de marketing más rentables para adquirir clientes.</a:t>
            </a:r>
            <a:endParaRPr lang="en-US" sz="1417" dirty="0">
              <a:solidFill>
                <a:prstClr val="black"/>
              </a:solidFill>
              <a:latin typeface="Corbel" panose="020B0503020204020204"/>
            </a:endParaRPr>
          </a:p>
        </p:txBody>
      </p:sp>
      <p:sp>
        <p:nvSpPr>
          <p:cNvPr id="11" name="Shape 8"/>
          <p:cNvSpPr/>
          <p:nvPr/>
        </p:nvSpPr>
        <p:spPr>
          <a:xfrm>
            <a:off x="641549" y="5021857"/>
            <a:ext cx="6336903" cy="1332607"/>
          </a:xfrm>
          <a:prstGeom prst="roundRect">
            <a:avLst>
              <a:gd name="adj" fmla="val 2063"/>
            </a:avLst>
          </a:prstGeom>
          <a:solidFill>
            <a:srgbClr val="F3E7D4"/>
          </a:solidFill>
          <a:ln/>
        </p:spPr>
        <p:txBody>
          <a:bodyPr/>
          <a:lstStyle/>
          <a:p>
            <a:pPr defTabSz="380985"/>
            <a:endParaRPr lang="es-ES" sz="1500">
              <a:solidFill>
                <a:prstClr val="black"/>
              </a:solidFill>
              <a:latin typeface="Corbel" panose="020B0503020204020204"/>
            </a:endParaRPr>
          </a:p>
        </p:txBody>
      </p:sp>
      <p:sp>
        <p:nvSpPr>
          <p:cNvPr id="12" name="Text 9"/>
          <p:cNvSpPr/>
          <p:nvPr/>
        </p:nvSpPr>
        <p:spPr>
          <a:xfrm>
            <a:off x="824806" y="5205115"/>
            <a:ext cx="2156519" cy="269578"/>
          </a:xfrm>
          <a:prstGeom prst="rect">
            <a:avLst/>
          </a:prstGeom>
          <a:noFill/>
          <a:ln/>
        </p:spPr>
        <p:txBody>
          <a:bodyPr wrap="none" lIns="0" tIns="0" rIns="0" bIns="0" rtlCol="0" anchor="t"/>
          <a:lstStyle/>
          <a:p>
            <a:pPr defTabSz="380985">
              <a:lnSpc>
                <a:spcPts val="2083"/>
              </a:lnSpc>
            </a:pPr>
            <a:r>
              <a:rPr lang="en-US" sz="1667" dirty="0">
                <a:solidFill>
                  <a:srgbClr val="3A3630"/>
                </a:solidFill>
                <a:latin typeface="Lora" pitchFamily="34" charset="0"/>
                <a:ea typeface="Lora" pitchFamily="34" charset="-122"/>
                <a:cs typeface="Lora" pitchFamily="34" charset="-120"/>
              </a:rPr>
              <a:t>Análisis del ROI</a:t>
            </a:r>
            <a:endParaRPr lang="en-US" sz="1667" dirty="0">
              <a:solidFill>
                <a:prstClr val="black"/>
              </a:solidFill>
              <a:latin typeface="Corbel" panose="020B0503020204020204"/>
            </a:endParaRPr>
          </a:p>
        </p:txBody>
      </p:sp>
      <p:sp>
        <p:nvSpPr>
          <p:cNvPr id="13" name="Text 10"/>
          <p:cNvSpPr/>
          <p:nvPr/>
        </p:nvSpPr>
        <p:spPr>
          <a:xfrm>
            <a:off x="824806" y="5584627"/>
            <a:ext cx="5970389" cy="586582"/>
          </a:xfrm>
          <a:prstGeom prst="rect">
            <a:avLst/>
          </a:prstGeom>
          <a:noFill/>
          <a:ln/>
        </p:spPr>
        <p:txBody>
          <a:bodyPr wrap="square" lIns="0" tIns="0" rIns="0" bIns="0" rtlCol="0" anchor="t"/>
          <a:lstStyle/>
          <a:p>
            <a:pPr defTabSz="380985">
              <a:lnSpc>
                <a:spcPts val="2292"/>
              </a:lnSpc>
            </a:pPr>
            <a:r>
              <a:rPr lang="en-US" sz="1417" dirty="0">
                <a:solidFill>
                  <a:srgbClr val="3A3630"/>
                </a:solidFill>
                <a:latin typeface="Source Sans Pro" pitchFamily="34" charset="0"/>
                <a:ea typeface="Source Sans Pro" pitchFamily="34" charset="-122"/>
                <a:cs typeface="Source Sans Pro" pitchFamily="34" charset="-120"/>
              </a:rPr>
              <a:t>Evaluar la rentabilidad de la inversión en marketing y determinar áreas de mejora.</a:t>
            </a:r>
            <a:endParaRPr lang="en-US" sz="1417" dirty="0">
              <a:solidFill>
                <a:prstClr val="black"/>
              </a:solidFill>
              <a:latin typeface="Corbel" panose="020B0503020204020204"/>
            </a:endParaRPr>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331855" y="683433"/>
            <a:ext cx="6162044" cy="1173361"/>
          </a:xfrm>
          <a:prstGeom prst="rect">
            <a:avLst/>
          </a:prstGeom>
          <a:noFill/>
          <a:ln/>
        </p:spPr>
        <p:txBody>
          <a:bodyPr wrap="square" lIns="0" tIns="0" rIns="0" bIns="0" rtlCol="0" anchor="t"/>
          <a:lstStyle/>
          <a:p>
            <a:pPr defTabSz="380985">
              <a:lnSpc>
                <a:spcPts val="4583"/>
              </a:lnSpc>
            </a:pPr>
            <a:r>
              <a:rPr lang="en-US" sz="3667" dirty="0">
                <a:solidFill>
                  <a:srgbClr val="38512F"/>
                </a:solidFill>
                <a:latin typeface="Lora" pitchFamily="34" charset="0"/>
                <a:ea typeface="Lora" pitchFamily="34" charset="-122"/>
                <a:cs typeface="Lora" pitchFamily="34" charset="-120"/>
              </a:rPr>
              <a:t>Recomendaciones y conclusiones</a:t>
            </a:r>
            <a:endParaRPr lang="en-US" sz="3667" dirty="0">
              <a:solidFill>
                <a:prstClr val="black"/>
              </a:solidFill>
              <a:latin typeface="Corbel" panose="020B0503020204020204"/>
            </a:endParaRPr>
          </a:p>
        </p:txBody>
      </p:sp>
      <p:sp>
        <p:nvSpPr>
          <p:cNvPr id="4" name="Text 1"/>
          <p:cNvSpPr/>
          <p:nvPr/>
        </p:nvSpPr>
        <p:spPr>
          <a:xfrm>
            <a:off x="5331855" y="1931438"/>
            <a:ext cx="6162044" cy="1597963"/>
          </a:xfrm>
          <a:prstGeom prst="rect">
            <a:avLst/>
          </a:prstGeom>
          <a:noFill/>
          <a:ln/>
        </p:spPr>
        <p:txBody>
          <a:bodyPr wrap="square" lIns="0" tIns="0" rIns="0" bIns="0" rtlCol="0" anchor="t"/>
          <a:lstStyle/>
          <a:p>
            <a:pPr defTabSz="380985">
              <a:lnSpc>
                <a:spcPts val="2500"/>
              </a:lnSpc>
            </a:pPr>
            <a:r>
              <a:rPr lang="en-US" sz="1542" dirty="0">
                <a:solidFill>
                  <a:srgbClr val="3A3630"/>
                </a:solidFill>
                <a:latin typeface="Source Sans Pro" pitchFamily="34" charset="0"/>
                <a:ea typeface="Source Sans Pro" pitchFamily="34" charset="-122"/>
                <a:cs typeface="Source Sans Pro" pitchFamily="34" charset="-120"/>
              </a:rPr>
              <a:t>Basándose en los insights obtenidos del análisis, se formulan recomendaciones para mejorar la estrategia de marketing. Se identifican las áreas donde se pueden optimizar las campañas de marketing para maximizar su impacto y obtener mejores resultados.</a:t>
            </a:r>
            <a:endParaRPr lang="en-US" sz="1542" dirty="0">
              <a:solidFill>
                <a:prstClr val="black"/>
              </a:solidFill>
              <a:latin typeface="Corbel" panose="020B0503020204020204"/>
            </a:endParaRPr>
          </a:p>
        </p:txBody>
      </p:sp>
      <p:sp>
        <p:nvSpPr>
          <p:cNvPr id="5" name="Text 2"/>
          <p:cNvSpPr/>
          <p:nvPr/>
        </p:nvSpPr>
        <p:spPr>
          <a:xfrm>
            <a:off x="5215943" y="3529401"/>
            <a:ext cx="6162044" cy="692239"/>
          </a:xfrm>
          <a:prstGeom prst="rect">
            <a:avLst/>
          </a:prstGeom>
          <a:noFill/>
          <a:ln/>
        </p:spPr>
        <p:txBody>
          <a:bodyPr wrap="square" lIns="0" tIns="0" rIns="0" bIns="0" rtlCol="0" anchor="t"/>
          <a:lstStyle/>
          <a:p>
            <a:pPr marL="285739" indent="-285739" defTabSz="380985">
              <a:lnSpc>
                <a:spcPts val="2500"/>
              </a:lnSpc>
              <a:buSzPct val="100000"/>
              <a:buFontTx/>
              <a:buChar char="•"/>
            </a:pPr>
            <a:r>
              <a:rPr lang="en-US" sz="1542" dirty="0">
                <a:solidFill>
                  <a:srgbClr val="3A3630"/>
                </a:solidFill>
                <a:latin typeface="Source Sans Pro" pitchFamily="34" charset="0"/>
                <a:ea typeface="Source Sans Pro" pitchFamily="34" charset="-122"/>
                <a:cs typeface="Source Sans Pro" pitchFamily="34" charset="-120"/>
              </a:rPr>
              <a:t>Optimizar los canales de marketing para alcanzar a los clientes más relevantes.</a:t>
            </a:r>
            <a:endParaRPr lang="en-US" sz="1542" dirty="0">
              <a:solidFill>
                <a:prstClr val="black"/>
              </a:solidFill>
              <a:latin typeface="Corbel" panose="020B0503020204020204"/>
            </a:endParaRPr>
          </a:p>
        </p:txBody>
      </p:sp>
      <p:sp>
        <p:nvSpPr>
          <p:cNvPr id="6" name="Text 3"/>
          <p:cNvSpPr/>
          <p:nvPr/>
        </p:nvSpPr>
        <p:spPr>
          <a:xfrm>
            <a:off x="5215944" y="4296284"/>
            <a:ext cx="6162044" cy="692239"/>
          </a:xfrm>
          <a:prstGeom prst="rect">
            <a:avLst/>
          </a:prstGeom>
          <a:noFill/>
          <a:ln/>
        </p:spPr>
        <p:txBody>
          <a:bodyPr wrap="square" lIns="0" tIns="0" rIns="0" bIns="0" rtlCol="0" anchor="t"/>
          <a:lstStyle/>
          <a:p>
            <a:pPr marL="285739" indent="-285739" defTabSz="380985">
              <a:lnSpc>
                <a:spcPts val="2500"/>
              </a:lnSpc>
              <a:buSzPct val="100000"/>
              <a:buFontTx/>
              <a:buChar char="•"/>
            </a:pPr>
            <a:r>
              <a:rPr lang="en-US" sz="1542" dirty="0">
                <a:solidFill>
                  <a:srgbClr val="3A3630"/>
                </a:solidFill>
                <a:latin typeface="Source Sans Pro" pitchFamily="34" charset="0"/>
                <a:ea typeface="Source Sans Pro" pitchFamily="34" charset="-122"/>
                <a:cs typeface="Source Sans Pro" pitchFamily="34" charset="-120"/>
              </a:rPr>
              <a:t>Mejorar las estrategias de segmentación para dirigir la comunicación a los clientes adecuados.</a:t>
            </a:r>
            <a:endParaRPr lang="en-US" sz="1542" dirty="0">
              <a:solidFill>
                <a:prstClr val="black"/>
              </a:solidFill>
              <a:latin typeface="Corbel" panose="020B0503020204020204"/>
            </a:endParaRPr>
          </a:p>
        </p:txBody>
      </p:sp>
      <p:sp>
        <p:nvSpPr>
          <p:cNvPr id="7" name="Text 4"/>
          <p:cNvSpPr/>
          <p:nvPr/>
        </p:nvSpPr>
        <p:spPr>
          <a:xfrm>
            <a:off x="5215943" y="5150479"/>
            <a:ext cx="6046133" cy="542636"/>
          </a:xfrm>
          <a:prstGeom prst="rect">
            <a:avLst/>
          </a:prstGeom>
          <a:noFill/>
          <a:ln/>
        </p:spPr>
        <p:txBody>
          <a:bodyPr wrap="none" lIns="0" tIns="0" rIns="0" bIns="0" rtlCol="0" anchor="t"/>
          <a:lstStyle/>
          <a:p>
            <a:pPr marL="285739" indent="-285739" defTabSz="380985">
              <a:lnSpc>
                <a:spcPts val="2500"/>
              </a:lnSpc>
              <a:buSzPct val="100000"/>
              <a:buFontTx/>
              <a:buChar char="•"/>
            </a:pPr>
            <a:r>
              <a:rPr lang="en-US" sz="1542" dirty="0">
                <a:solidFill>
                  <a:srgbClr val="3A3630"/>
                </a:solidFill>
                <a:latin typeface="Source Sans Pro" pitchFamily="34" charset="0"/>
                <a:ea typeface="Source Sans Pro" pitchFamily="34" charset="-122"/>
                <a:cs typeface="Source Sans Pro" pitchFamily="34" charset="-120"/>
              </a:rPr>
              <a:t>Personalizar el mensaje de marketing para </a:t>
            </a:r>
            <a:r>
              <a:rPr lang="en-US" sz="1542" dirty="0" err="1">
                <a:solidFill>
                  <a:srgbClr val="3A3630"/>
                </a:solidFill>
                <a:latin typeface="Source Sans Pro" pitchFamily="34" charset="0"/>
                <a:ea typeface="Source Sans Pro" pitchFamily="34" charset="-122"/>
                <a:cs typeface="Source Sans Pro" pitchFamily="34" charset="-120"/>
              </a:rPr>
              <a:t>cada</a:t>
            </a:r>
            <a:r>
              <a:rPr lang="en-US" sz="1542" dirty="0">
                <a:solidFill>
                  <a:srgbClr val="3A3630"/>
                </a:solidFill>
                <a:latin typeface="Source Sans Pro" pitchFamily="34" charset="0"/>
                <a:ea typeface="Source Sans Pro" pitchFamily="34" charset="-122"/>
                <a:cs typeface="Source Sans Pro" pitchFamily="34" charset="-120"/>
              </a:rPr>
              <a:t> </a:t>
            </a:r>
            <a:r>
              <a:rPr lang="en-US" sz="1542" dirty="0" err="1">
                <a:solidFill>
                  <a:srgbClr val="3A3630"/>
                </a:solidFill>
                <a:latin typeface="Source Sans Pro" pitchFamily="34" charset="0"/>
                <a:ea typeface="Source Sans Pro" pitchFamily="34" charset="-122"/>
                <a:cs typeface="Source Sans Pro" pitchFamily="34" charset="-120"/>
              </a:rPr>
              <a:t>grupo</a:t>
            </a:r>
            <a:r>
              <a:rPr lang="en-US" sz="1542" dirty="0">
                <a:solidFill>
                  <a:srgbClr val="3A3630"/>
                </a:solidFill>
                <a:latin typeface="Source Sans Pro" pitchFamily="34" charset="0"/>
                <a:ea typeface="Source Sans Pro" pitchFamily="34" charset="-122"/>
                <a:cs typeface="Source Sans Pro" pitchFamily="34" charset="-120"/>
              </a:rPr>
              <a:t> de clientes.</a:t>
            </a:r>
            <a:endParaRPr lang="en-US" sz="1542" dirty="0">
              <a:solidFill>
                <a:prstClr val="black"/>
              </a:solidFill>
              <a:latin typeface="Corbel" panose="020B0503020204020204"/>
            </a:endParaRPr>
          </a:p>
        </p:txBody>
      </p:sp>
      <p:pic>
        <p:nvPicPr>
          <p:cNvPr id="9" name="Imagen 8" descr="Imagen de la pantalla de un celular con texto e imágenes&#10;&#10;Descripción generada automáticamente con confianza baja">
            <a:extLst>
              <a:ext uri="{FF2B5EF4-FFF2-40B4-BE49-F238E27FC236}">
                <a16:creationId xmlns:a16="http://schemas.microsoft.com/office/drawing/2014/main" id="{FA2F7BD8-732F-17BC-3558-32453636E40A}"/>
              </a:ext>
            </a:extLst>
          </p:cNvPr>
          <p:cNvPicPr>
            <a:picLocks noChangeAspect="1"/>
          </p:cNvPicPr>
          <p:nvPr/>
        </p:nvPicPr>
        <p:blipFill>
          <a:blip r:embed="rId4"/>
          <a:srcRect r="50200"/>
          <a:stretch/>
        </p:blipFill>
        <p:spPr>
          <a:xfrm>
            <a:off x="0" y="244698"/>
            <a:ext cx="4572000" cy="63750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9FDAC-C563-81AA-5FF4-3E36ABFD7760}"/>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D17CC5DE-7CAA-AB39-248E-D2BF983B719F}"/>
              </a:ext>
            </a:extLst>
          </p:cNvPr>
          <p:cNvSpPr/>
          <p:nvPr/>
        </p:nvSpPr>
        <p:spPr>
          <a:xfrm>
            <a:off x="6767863" y="703382"/>
            <a:ext cx="5075927" cy="2428875"/>
          </a:xfrm>
          <a:prstGeom prst="rect">
            <a:avLst/>
          </a:prstGeom>
          <a:noFill/>
          <a:ln/>
        </p:spPr>
        <p:txBody>
          <a:bodyPr wrap="square" lIns="0" tIns="0" rIns="0" bIns="0" rtlCol="0" anchor="t"/>
          <a:lstStyle/>
          <a:p>
            <a:pPr defTabSz="380985">
              <a:lnSpc>
                <a:spcPts val="6375"/>
              </a:lnSpc>
            </a:pPr>
            <a:r>
              <a:rPr lang="en-US" sz="5083" dirty="0">
                <a:solidFill>
                  <a:srgbClr val="38512F"/>
                </a:solidFill>
                <a:latin typeface="Lora" pitchFamily="34" charset="0"/>
                <a:ea typeface="Lora" pitchFamily="34" charset="-122"/>
                <a:cs typeface="Lora" pitchFamily="34" charset="-120"/>
              </a:rPr>
              <a:t>Análisis de datos de Marketing con Power BI</a:t>
            </a:r>
            <a:endParaRPr lang="en-US" sz="5083" dirty="0">
              <a:solidFill>
                <a:prstClr val="black"/>
              </a:solidFill>
              <a:latin typeface="Corbel" panose="020B0503020204020204"/>
            </a:endParaRPr>
          </a:p>
        </p:txBody>
      </p:sp>
      <p:sp>
        <p:nvSpPr>
          <p:cNvPr id="4" name="Text 1">
            <a:extLst>
              <a:ext uri="{FF2B5EF4-FFF2-40B4-BE49-F238E27FC236}">
                <a16:creationId xmlns:a16="http://schemas.microsoft.com/office/drawing/2014/main" id="{74481EA2-1EB8-7E49-F6B3-165625D3BEF5}"/>
              </a:ext>
            </a:extLst>
          </p:cNvPr>
          <p:cNvSpPr/>
          <p:nvPr/>
        </p:nvSpPr>
        <p:spPr>
          <a:xfrm>
            <a:off x="6884495" y="3429000"/>
            <a:ext cx="4842665" cy="1715691"/>
          </a:xfrm>
          <a:prstGeom prst="rect">
            <a:avLst/>
          </a:prstGeom>
          <a:noFill/>
          <a:ln/>
        </p:spPr>
        <p:txBody>
          <a:bodyPr wrap="square" lIns="0" tIns="0" rIns="0" bIns="0" rtlCol="0" anchor="t"/>
          <a:lstStyle/>
          <a:p>
            <a:pPr defTabSz="380985">
              <a:lnSpc>
                <a:spcPts val="2500"/>
              </a:lnSpc>
            </a:pPr>
            <a:r>
              <a:rPr lang="en-US" sz="1542" dirty="0">
                <a:solidFill>
                  <a:srgbClr val="3A3630"/>
                </a:solidFill>
                <a:latin typeface="Source Sans Pro" pitchFamily="34" charset="0"/>
                <a:ea typeface="Source Sans Pro" pitchFamily="34" charset="-122"/>
                <a:cs typeface="Source Sans Pro" pitchFamily="34" charset="-120"/>
              </a:rPr>
              <a:t>Este análisis explora datos de una campaña de marketing para obtener insights y mejorar futuras estrategias. La fuente de datos es un conjunto de datos de marketing de Kaggle, que incluye información sobre clientes, productos, campañas y ventas.</a:t>
            </a:r>
            <a:endParaRPr lang="en-US" sz="1542" dirty="0">
              <a:solidFill>
                <a:prstClr val="black"/>
              </a:solidFill>
              <a:latin typeface="Corbel" panose="020B0503020204020204"/>
            </a:endParaRPr>
          </a:p>
        </p:txBody>
      </p:sp>
      <p:sp>
        <p:nvSpPr>
          <p:cNvPr id="5" name="Shape 2">
            <a:extLst>
              <a:ext uri="{FF2B5EF4-FFF2-40B4-BE49-F238E27FC236}">
                <a16:creationId xmlns:a16="http://schemas.microsoft.com/office/drawing/2014/main" id="{31A58435-FFA2-07D8-69E8-B7247CC2C0E7}"/>
              </a:ext>
            </a:extLst>
          </p:cNvPr>
          <p:cNvSpPr/>
          <p:nvPr/>
        </p:nvSpPr>
        <p:spPr>
          <a:xfrm>
            <a:off x="6651233" y="5377557"/>
            <a:ext cx="319088" cy="319088"/>
          </a:xfrm>
          <a:prstGeom prst="roundRect">
            <a:avLst>
              <a:gd name="adj" fmla="val 23878209"/>
            </a:avLst>
          </a:prstGeom>
          <a:noFill/>
          <a:ln w="7620">
            <a:solidFill>
              <a:srgbClr val="FFFFFF"/>
            </a:solidFill>
            <a:prstDash val="solid"/>
          </a:ln>
        </p:spPr>
        <p:txBody>
          <a:bodyPr/>
          <a:lstStyle/>
          <a:p>
            <a:pPr defTabSz="380985"/>
            <a:endParaRPr lang="es-ES" sz="1500">
              <a:solidFill>
                <a:prstClr val="black"/>
              </a:solidFill>
              <a:latin typeface="Corbel" panose="020B0503020204020204"/>
            </a:endParaRPr>
          </a:p>
        </p:txBody>
      </p:sp>
      <p:pic>
        <p:nvPicPr>
          <p:cNvPr id="6" name="Image 1" descr="preencoded.png">
            <a:extLst>
              <a:ext uri="{FF2B5EF4-FFF2-40B4-BE49-F238E27FC236}">
                <a16:creationId xmlns:a16="http://schemas.microsoft.com/office/drawing/2014/main" id="{0BD287CA-0195-1D8A-DEA0-978BDBAE5F06}"/>
              </a:ext>
            </a:extLst>
          </p:cNvPr>
          <p:cNvPicPr>
            <a:picLocks noChangeAspect="1"/>
          </p:cNvPicPr>
          <p:nvPr/>
        </p:nvPicPr>
        <p:blipFill>
          <a:blip r:embed="rId3"/>
          <a:stretch>
            <a:fillRect/>
          </a:stretch>
        </p:blipFill>
        <p:spPr>
          <a:xfrm>
            <a:off x="6744585" y="5377557"/>
            <a:ext cx="306388" cy="306388"/>
          </a:xfrm>
          <a:prstGeom prst="rect">
            <a:avLst/>
          </a:prstGeom>
        </p:spPr>
      </p:pic>
      <p:sp>
        <p:nvSpPr>
          <p:cNvPr id="7" name="Text 3">
            <a:extLst>
              <a:ext uri="{FF2B5EF4-FFF2-40B4-BE49-F238E27FC236}">
                <a16:creationId xmlns:a16="http://schemas.microsoft.com/office/drawing/2014/main" id="{628BDEA5-B9AD-A9BF-646E-7288EB497DC1}"/>
              </a:ext>
            </a:extLst>
          </p:cNvPr>
          <p:cNvSpPr/>
          <p:nvPr/>
        </p:nvSpPr>
        <p:spPr>
          <a:xfrm>
            <a:off x="7421960" y="5377557"/>
            <a:ext cx="3301207" cy="349052"/>
          </a:xfrm>
          <a:prstGeom prst="rect">
            <a:avLst/>
          </a:prstGeom>
          <a:noFill/>
          <a:ln/>
        </p:spPr>
        <p:txBody>
          <a:bodyPr wrap="none" lIns="0" tIns="0" rIns="0" bIns="0" rtlCol="0" anchor="t"/>
          <a:lstStyle/>
          <a:p>
            <a:pPr defTabSz="380985">
              <a:lnSpc>
                <a:spcPts val="2708"/>
              </a:lnSpc>
            </a:pPr>
            <a:r>
              <a:rPr lang="en-US" sz="1958" b="1" dirty="0">
                <a:solidFill>
                  <a:srgbClr val="3A3630"/>
                </a:solidFill>
                <a:latin typeface="Source Sans Pro Bold" pitchFamily="34" charset="0"/>
                <a:ea typeface="Source Sans Pro Bold" pitchFamily="34" charset="-122"/>
                <a:cs typeface="Source Sans Pro Bold" pitchFamily="34" charset="-120"/>
              </a:rPr>
              <a:t> Antonio Fernández Salcedo</a:t>
            </a:r>
            <a:endParaRPr lang="en-US" sz="1958" dirty="0">
              <a:solidFill>
                <a:prstClr val="black"/>
              </a:solidFill>
              <a:latin typeface="Corbel" panose="020B0503020204020204"/>
            </a:endParaRPr>
          </a:p>
        </p:txBody>
      </p:sp>
      <p:pic>
        <p:nvPicPr>
          <p:cNvPr id="9" name="Imagen 8" descr="Imagen que contiene Diagrama&#10;&#10;Descripción generada automáticamente">
            <a:extLst>
              <a:ext uri="{FF2B5EF4-FFF2-40B4-BE49-F238E27FC236}">
                <a16:creationId xmlns:a16="http://schemas.microsoft.com/office/drawing/2014/main" id="{B5C57AF7-2479-A2B2-24DD-820B5AE7F73A}"/>
              </a:ext>
            </a:extLst>
          </p:cNvPr>
          <p:cNvPicPr>
            <a:picLocks noChangeAspect="1"/>
          </p:cNvPicPr>
          <p:nvPr/>
        </p:nvPicPr>
        <p:blipFill>
          <a:blip r:embed="rId4"/>
          <a:stretch>
            <a:fillRect/>
          </a:stretch>
        </p:blipFill>
        <p:spPr>
          <a:xfrm>
            <a:off x="213836" y="244571"/>
            <a:ext cx="6356744" cy="6368858"/>
          </a:xfrm>
          <a:prstGeom prst="rect">
            <a:avLst/>
          </a:prstGeom>
        </p:spPr>
      </p:pic>
    </p:spTree>
    <p:extLst>
      <p:ext uri="{BB962C8B-B14F-4D97-AF65-F5344CB8AC3E}">
        <p14:creationId xmlns:p14="http://schemas.microsoft.com/office/powerpoint/2010/main" val="41837630"/>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595"/>
          </a:xfrm>
          <a:prstGeom prst="rect">
            <a:avLst/>
          </a:prstGeom>
        </p:spPr>
      </p:pic>
      <p:sp>
        <p:nvSpPr>
          <p:cNvPr id="3" name="Text 0"/>
          <p:cNvSpPr/>
          <p:nvPr/>
        </p:nvSpPr>
        <p:spPr>
          <a:xfrm>
            <a:off x="5135265" y="442615"/>
            <a:ext cx="6493470" cy="946745"/>
          </a:xfrm>
          <a:prstGeom prst="rect">
            <a:avLst/>
          </a:prstGeom>
          <a:noFill/>
          <a:ln/>
        </p:spPr>
        <p:txBody>
          <a:bodyPr wrap="square" lIns="0" tIns="0" rIns="0" bIns="0" rtlCol="0" anchor="t"/>
          <a:lstStyle/>
          <a:p>
            <a:pPr defTabSz="380985">
              <a:lnSpc>
                <a:spcPts val="3708"/>
              </a:lnSpc>
            </a:pPr>
            <a:r>
              <a:rPr lang="en-US" sz="2958" dirty="0">
                <a:solidFill>
                  <a:srgbClr val="38512F"/>
                </a:solidFill>
                <a:latin typeface="Lora" pitchFamily="34" charset="0"/>
                <a:ea typeface="Lora" pitchFamily="34" charset="-122"/>
                <a:cs typeface="Lora" pitchFamily="34" charset="-120"/>
              </a:rPr>
              <a:t>Próximos pasos y oportunidades de mejora</a:t>
            </a:r>
            <a:endParaRPr lang="en-US" sz="2958" dirty="0">
              <a:solidFill>
                <a:prstClr val="black"/>
              </a:solidFill>
              <a:latin typeface="Corbel" panose="020B0503020204020204"/>
            </a:endParaRPr>
          </a:p>
        </p:txBody>
      </p:sp>
      <p:sp>
        <p:nvSpPr>
          <p:cNvPr id="4" name="Text 1"/>
          <p:cNvSpPr/>
          <p:nvPr/>
        </p:nvSpPr>
        <p:spPr>
          <a:xfrm>
            <a:off x="5135265" y="1630759"/>
            <a:ext cx="6493470" cy="772418"/>
          </a:xfrm>
          <a:prstGeom prst="rect">
            <a:avLst/>
          </a:prstGeom>
          <a:noFill/>
          <a:ln/>
        </p:spPr>
        <p:txBody>
          <a:bodyPr wrap="square" lIns="0" tIns="0" rIns="0" bIns="0" rtlCol="0" anchor="t"/>
          <a:lstStyle/>
          <a:p>
            <a:pPr defTabSz="380985">
              <a:lnSpc>
                <a:spcPts val="2000"/>
              </a:lnSpc>
            </a:pPr>
            <a:r>
              <a:rPr lang="en-US" sz="1250" dirty="0">
                <a:solidFill>
                  <a:srgbClr val="3A3630"/>
                </a:solidFill>
                <a:latin typeface="Source Sans Pro" pitchFamily="34" charset="0"/>
                <a:ea typeface="Source Sans Pro" pitchFamily="34" charset="-122"/>
                <a:cs typeface="Source Sans Pro" pitchFamily="34" charset="-120"/>
              </a:rPr>
              <a:t>Se identifican las oportunidades de mejora para futuras iteraciones del análisis. Esto puede incluir la inclusión de nuevos datos, la incorporación de nuevas métricas y el desarrollo de modelos de predicción más sofisticados.</a:t>
            </a:r>
            <a:endParaRPr lang="en-US" sz="1250" dirty="0">
              <a:solidFill>
                <a:prstClr val="black"/>
              </a:solidFill>
              <a:latin typeface="Corbel" panose="020B0503020204020204"/>
            </a:endParaRPr>
          </a:p>
        </p:txBody>
      </p:sp>
      <p:sp>
        <p:nvSpPr>
          <p:cNvPr id="5" name="Shape 2"/>
          <p:cNvSpPr/>
          <p:nvPr/>
        </p:nvSpPr>
        <p:spPr>
          <a:xfrm>
            <a:off x="5367139" y="2584153"/>
            <a:ext cx="19050" cy="3831828"/>
          </a:xfrm>
          <a:prstGeom prst="roundRect">
            <a:avLst>
              <a:gd name="adj" fmla="val 126734"/>
            </a:avLst>
          </a:prstGeom>
          <a:solidFill>
            <a:srgbClr val="D9CDBA"/>
          </a:solidFill>
          <a:ln/>
        </p:spPr>
        <p:txBody>
          <a:bodyPr/>
          <a:lstStyle/>
          <a:p>
            <a:pPr defTabSz="380985"/>
            <a:endParaRPr lang="es-ES" sz="1500">
              <a:solidFill>
                <a:prstClr val="black"/>
              </a:solidFill>
              <a:latin typeface="Corbel" panose="020B0503020204020204"/>
            </a:endParaRPr>
          </a:p>
        </p:txBody>
      </p:sp>
      <p:sp>
        <p:nvSpPr>
          <p:cNvPr id="6" name="Shape 3"/>
          <p:cNvSpPr/>
          <p:nvPr/>
        </p:nvSpPr>
        <p:spPr>
          <a:xfrm>
            <a:off x="5538638" y="2936578"/>
            <a:ext cx="563265" cy="19050"/>
          </a:xfrm>
          <a:prstGeom prst="roundRect">
            <a:avLst>
              <a:gd name="adj" fmla="val 126734"/>
            </a:avLst>
          </a:prstGeom>
          <a:solidFill>
            <a:srgbClr val="D9CDBA"/>
          </a:solidFill>
          <a:ln/>
        </p:spPr>
        <p:txBody>
          <a:bodyPr/>
          <a:lstStyle/>
          <a:p>
            <a:pPr defTabSz="380985"/>
            <a:endParaRPr lang="es-ES" sz="1500">
              <a:solidFill>
                <a:prstClr val="black"/>
              </a:solidFill>
              <a:latin typeface="Corbel" panose="020B0503020204020204"/>
            </a:endParaRPr>
          </a:p>
        </p:txBody>
      </p:sp>
      <p:sp>
        <p:nvSpPr>
          <p:cNvPr id="7" name="Shape 4"/>
          <p:cNvSpPr/>
          <p:nvPr/>
        </p:nvSpPr>
        <p:spPr>
          <a:xfrm>
            <a:off x="5195640" y="2765128"/>
            <a:ext cx="362049" cy="362049"/>
          </a:xfrm>
          <a:prstGeom prst="roundRect">
            <a:avLst>
              <a:gd name="adj" fmla="val 6668"/>
            </a:avLst>
          </a:prstGeom>
          <a:solidFill>
            <a:srgbClr val="F3E7D4"/>
          </a:solidFill>
          <a:ln/>
        </p:spPr>
        <p:txBody>
          <a:bodyPr/>
          <a:lstStyle/>
          <a:p>
            <a:pPr defTabSz="380985"/>
            <a:endParaRPr lang="es-ES" sz="1500">
              <a:solidFill>
                <a:prstClr val="black"/>
              </a:solidFill>
              <a:latin typeface="Corbel" panose="020B0503020204020204"/>
            </a:endParaRPr>
          </a:p>
        </p:txBody>
      </p:sp>
      <p:sp>
        <p:nvSpPr>
          <p:cNvPr id="8" name="Text 5"/>
          <p:cNvSpPr/>
          <p:nvPr/>
        </p:nvSpPr>
        <p:spPr>
          <a:xfrm>
            <a:off x="5335240" y="2832497"/>
            <a:ext cx="82748" cy="227211"/>
          </a:xfrm>
          <a:prstGeom prst="rect">
            <a:avLst/>
          </a:prstGeom>
          <a:noFill/>
          <a:ln/>
        </p:spPr>
        <p:txBody>
          <a:bodyPr wrap="none" lIns="0" tIns="0" rIns="0" bIns="0" rtlCol="0" anchor="t"/>
          <a:lstStyle/>
          <a:p>
            <a:pPr algn="ctr" defTabSz="380985">
              <a:lnSpc>
                <a:spcPts val="1750"/>
              </a:lnSpc>
            </a:pPr>
            <a:r>
              <a:rPr lang="en-US" sz="1750" dirty="0">
                <a:solidFill>
                  <a:srgbClr val="3A3630"/>
                </a:solidFill>
                <a:latin typeface="Lora" pitchFamily="34" charset="0"/>
                <a:ea typeface="Lora" pitchFamily="34" charset="-122"/>
                <a:cs typeface="Lora" pitchFamily="34" charset="-120"/>
              </a:rPr>
              <a:t>1</a:t>
            </a:r>
            <a:endParaRPr lang="en-US" sz="1750" dirty="0">
              <a:solidFill>
                <a:prstClr val="black"/>
              </a:solidFill>
              <a:latin typeface="Corbel" panose="020B0503020204020204"/>
            </a:endParaRPr>
          </a:p>
        </p:txBody>
      </p:sp>
      <p:sp>
        <p:nvSpPr>
          <p:cNvPr id="9" name="Text 6"/>
          <p:cNvSpPr/>
          <p:nvPr/>
        </p:nvSpPr>
        <p:spPr>
          <a:xfrm>
            <a:off x="6261895" y="2745085"/>
            <a:ext cx="2952651" cy="236637"/>
          </a:xfrm>
          <a:prstGeom prst="rect">
            <a:avLst/>
          </a:prstGeom>
          <a:noFill/>
          <a:ln/>
        </p:spPr>
        <p:txBody>
          <a:bodyPr wrap="none" lIns="0" tIns="0" rIns="0" bIns="0" rtlCol="0" anchor="t"/>
          <a:lstStyle/>
          <a:p>
            <a:pPr defTabSz="380985">
              <a:lnSpc>
                <a:spcPts val="1833"/>
              </a:lnSpc>
            </a:pPr>
            <a:r>
              <a:rPr lang="en-US" sz="1458" dirty="0">
                <a:solidFill>
                  <a:srgbClr val="3A3630"/>
                </a:solidFill>
                <a:latin typeface="Lora" pitchFamily="34" charset="0"/>
                <a:ea typeface="Lora" pitchFamily="34" charset="-122"/>
                <a:cs typeface="Lora" pitchFamily="34" charset="-120"/>
              </a:rPr>
              <a:t>Recopilación de datos adicionales</a:t>
            </a:r>
            <a:endParaRPr lang="en-US" sz="1458" dirty="0">
              <a:solidFill>
                <a:prstClr val="black"/>
              </a:solidFill>
              <a:latin typeface="Corbel" panose="020B0503020204020204"/>
            </a:endParaRPr>
          </a:p>
        </p:txBody>
      </p:sp>
      <p:sp>
        <p:nvSpPr>
          <p:cNvPr id="10" name="Text 7"/>
          <p:cNvSpPr/>
          <p:nvPr/>
        </p:nvSpPr>
        <p:spPr>
          <a:xfrm>
            <a:off x="6261894" y="3078262"/>
            <a:ext cx="5366842" cy="514945"/>
          </a:xfrm>
          <a:prstGeom prst="rect">
            <a:avLst/>
          </a:prstGeom>
          <a:noFill/>
          <a:ln/>
        </p:spPr>
        <p:txBody>
          <a:bodyPr wrap="square" lIns="0" tIns="0" rIns="0" bIns="0" rtlCol="0" anchor="t"/>
          <a:lstStyle/>
          <a:p>
            <a:pPr defTabSz="380985">
              <a:lnSpc>
                <a:spcPts val="2000"/>
              </a:lnSpc>
            </a:pPr>
            <a:r>
              <a:rPr lang="en-US" sz="1250" dirty="0">
                <a:solidFill>
                  <a:srgbClr val="3A3630"/>
                </a:solidFill>
                <a:latin typeface="Source Sans Pro" pitchFamily="34" charset="0"/>
                <a:ea typeface="Source Sans Pro" pitchFamily="34" charset="-122"/>
                <a:cs typeface="Source Sans Pro" pitchFamily="34" charset="-120"/>
              </a:rPr>
              <a:t>Incorporar datos de otras fuentes para obtener una visión más completa del comportamiento del cliente.</a:t>
            </a:r>
            <a:endParaRPr lang="en-US" sz="1250" dirty="0">
              <a:solidFill>
                <a:prstClr val="black"/>
              </a:solidFill>
              <a:latin typeface="Corbel" panose="020B0503020204020204"/>
            </a:endParaRPr>
          </a:p>
        </p:txBody>
      </p:sp>
      <p:sp>
        <p:nvSpPr>
          <p:cNvPr id="11" name="Shape 8"/>
          <p:cNvSpPr/>
          <p:nvPr/>
        </p:nvSpPr>
        <p:spPr>
          <a:xfrm>
            <a:off x="5538638" y="4267498"/>
            <a:ext cx="563265" cy="19050"/>
          </a:xfrm>
          <a:prstGeom prst="roundRect">
            <a:avLst>
              <a:gd name="adj" fmla="val 126734"/>
            </a:avLst>
          </a:prstGeom>
          <a:solidFill>
            <a:srgbClr val="D9CDBA"/>
          </a:solidFill>
          <a:ln/>
        </p:spPr>
        <p:txBody>
          <a:bodyPr/>
          <a:lstStyle/>
          <a:p>
            <a:pPr defTabSz="380985"/>
            <a:endParaRPr lang="es-ES" sz="1500">
              <a:solidFill>
                <a:prstClr val="black"/>
              </a:solidFill>
              <a:latin typeface="Corbel" panose="020B0503020204020204"/>
            </a:endParaRPr>
          </a:p>
        </p:txBody>
      </p:sp>
      <p:sp>
        <p:nvSpPr>
          <p:cNvPr id="12" name="Shape 9"/>
          <p:cNvSpPr/>
          <p:nvPr/>
        </p:nvSpPr>
        <p:spPr>
          <a:xfrm>
            <a:off x="5195640" y="4096048"/>
            <a:ext cx="362049" cy="362049"/>
          </a:xfrm>
          <a:prstGeom prst="roundRect">
            <a:avLst>
              <a:gd name="adj" fmla="val 6668"/>
            </a:avLst>
          </a:prstGeom>
          <a:solidFill>
            <a:srgbClr val="F3E7D4"/>
          </a:solidFill>
          <a:ln/>
        </p:spPr>
        <p:txBody>
          <a:bodyPr/>
          <a:lstStyle/>
          <a:p>
            <a:pPr defTabSz="380985"/>
            <a:endParaRPr lang="es-ES" sz="1500">
              <a:solidFill>
                <a:prstClr val="black"/>
              </a:solidFill>
              <a:latin typeface="Corbel" panose="020B0503020204020204"/>
            </a:endParaRPr>
          </a:p>
        </p:txBody>
      </p:sp>
      <p:sp>
        <p:nvSpPr>
          <p:cNvPr id="13" name="Text 10"/>
          <p:cNvSpPr/>
          <p:nvPr/>
        </p:nvSpPr>
        <p:spPr>
          <a:xfrm>
            <a:off x="5315596" y="4163418"/>
            <a:ext cx="122039" cy="227211"/>
          </a:xfrm>
          <a:prstGeom prst="rect">
            <a:avLst/>
          </a:prstGeom>
          <a:noFill/>
          <a:ln/>
        </p:spPr>
        <p:txBody>
          <a:bodyPr wrap="none" lIns="0" tIns="0" rIns="0" bIns="0" rtlCol="0" anchor="t"/>
          <a:lstStyle/>
          <a:p>
            <a:pPr algn="ctr" defTabSz="380985">
              <a:lnSpc>
                <a:spcPts val="1750"/>
              </a:lnSpc>
            </a:pPr>
            <a:r>
              <a:rPr lang="en-US" sz="1750" dirty="0">
                <a:solidFill>
                  <a:srgbClr val="3A3630"/>
                </a:solidFill>
                <a:latin typeface="Lora" pitchFamily="34" charset="0"/>
                <a:ea typeface="Lora" pitchFamily="34" charset="-122"/>
                <a:cs typeface="Lora" pitchFamily="34" charset="-120"/>
              </a:rPr>
              <a:t>2</a:t>
            </a:r>
            <a:endParaRPr lang="en-US" sz="1750" dirty="0">
              <a:solidFill>
                <a:prstClr val="black"/>
              </a:solidFill>
              <a:latin typeface="Corbel" panose="020B0503020204020204"/>
            </a:endParaRPr>
          </a:p>
        </p:txBody>
      </p:sp>
      <p:sp>
        <p:nvSpPr>
          <p:cNvPr id="14" name="Text 11"/>
          <p:cNvSpPr/>
          <p:nvPr/>
        </p:nvSpPr>
        <p:spPr>
          <a:xfrm>
            <a:off x="6261894" y="4076006"/>
            <a:ext cx="3231952" cy="236637"/>
          </a:xfrm>
          <a:prstGeom prst="rect">
            <a:avLst/>
          </a:prstGeom>
          <a:noFill/>
          <a:ln/>
        </p:spPr>
        <p:txBody>
          <a:bodyPr wrap="none" lIns="0" tIns="0" rIns="0" bIns="0" rtlCol="0" anchor="t"/>
          <a:lstStyle/>
          <a:p>
            <a:pPr defTabSz="380985">
              <a:lnSpc>
                <a:spcPts val="1833"/>
              </a:lnSpc>
            </a:pPr>
            <a:r>
              <a:rPr lang="en-US" sz="1458" dirty="0">
                <a:solidFill>
                  <a:srgbClr val="3A3630"/>
                </a:solidFill>
                <a:latin typeface="Lora" pitchFamily="34" charset="0"/>
                <a:ea typeface="Lora" pitchFamily="34" charset="-122"/>
                <a:cs typeface="Lora" pitchFamily="34" charset="-120"/>
              </a:rPr>
              <a:t>Desarrollo de modelos de predicción</a:t>
            </a:r>
            <a:endParaRPr lang="en-US" sz="1458" dirty="0">
              <a:solidFill>
                <a:prstClr val="black"/>
              </a:solidFill>
              <a:latin typeface="Corbel" panose="020B0503020204020204"/>
            </a:endParaRPr>
          </a:p>
        </p:txBody>
      </p:sp>
      <p:sp>
        <p:nvSpPr>
          <p:cNvPr id="15" name="Text 12"/>
          <p:cNvSpPr/>
          <p:nvPr/>
        </p:nvSpPr>
        <p:spPr>
          <a:xfrm>
            <a:off x="6261894" y="4409182"/>
            <a:ext cx="5366842" cy="514945"/>
          </a:xfrm>
          <a:prstGeom prst="rect">
            <a:avLst/>
          </a:prstGeom>
          <a:noFill/>
          <a:ln/>
        </p:spPr>
        <p:txBody>
          <a:bodyPr wrap="square" lIns="0" tIns="0" rIns="0" bIns="0" rtlCol="0" anchor="t"/>
          <a:lstStyle/>
          <a:p>
            <a:pPr defTabSz="380985">
              <a:lnSpc>
                <a:spcPts val="2000"/>
              </a:lnSpc>
            </a:pPr>
            <a:r>
              <a:rPr lang="en-US" sz="1250" dirty="0">
                <a:solidFill>
                  <a:srgbClr val="3A3630"/>
                </a:solidFill>
                <a:latin typeface="Source Sans Pro" pitchFamily="34" charset="0"/>
                <a:ea typeface="Source Sans Pro" pitchFamily="34" charset="-122"/>
                <a:cs typeface="Source Sans Pro" pitchFamily="34" charset="-120"/>
              </a:rPr>
              <a:t>Utilizar algoritmos de aprendizaje automático para predecir el comportamiento del cliente y optimizar las campañas de marketing.</a:t>
            </a:r>
            <a:endParaRPr lang="en-US" sz="1250" dirty="0">
              <a:solidFill>
                <a:prstClr val="black"/>
              </a:solidFill>
              <a:latin typeface="Corbel" panose="020B0503020204020204"/>
            </a:endParaRPr>
          </a:p>
        </p:txBody>
      </p:sp>
      <p:sp>
        <p:nvSpPr>
          <p:cNvPr id="16" name="Shape 13"/>
          <p:cNvSpPr/>
          <p:nvPr/>
        </p:nvSpPr>
        <p:spPr>
          <a:xfrm>
            <a:off x="5538638" y="5598418"/>
            <a:ext cx="563265" cy="19050"/>
          </a:xfrm>
          <a:prstGeom prst="roundRect">
            <a:avLst>
              <a:gd name="adj" fmla="val 126734"/>
            </a:avLst>
          </a:prstGeom>
          <a:solidFill>
            <a:srgbClr val="D9CDBA"/>
          </a:solidFill>
          <a:ln/>
        </p:spPr>
        <p:txBody>
          <a:bodyPr/>
          <a:lstStyle/>
          <a:p>
            <a:pPr defTabSz="380985"/>
            <a:endParaRPr lang="es-ES" sz="1500">
              <a:solidFill>
                <a:prstClr val="black"/>
              </a:solidFill>
              <a:latin typeface="Corbel" panose="020B0503020204020204"/>
            </a:endParaRPr>
          </a:p>
        </p:txBody>
      </p:sp>
      <p:sp>
        <p:nvSpPr>
          <p:cNvPr id="17" name="Shape 14"/>
          <p:cNvSpPr/>
          <p:nvPr/>
        </p:nvSpPr>
        <p:spPr>
          <a:xfrm>
            <a:off x="5195640" y="5426969"/>
            <a:ext cx="362049" cy="362049"/>
          </a:xfrm>
          <a:prstGeom prst="roundRect">
            <a:avLst>
              <a:gd name="adj" fmla="val 6668"/>
            </a:avLst>
          </a:prstGeom>
          <a:solidFill>
            <a:srgbClr val="F3E7D4"/>
          </a:solidFill>
          <a:ln/>
        </p:spPr>
        <p:txBody>
          <a:bodyPr/>
          <a:lstStyle/>
          <a:p>
            <a:pPr defTabSz="380985"/>
            <a:endParaRPr lang="es-ES" sz="1500">
              <a:solidFill>
                <a:prstClr val="black"/>
              </a:solidFill>
              <a:latin typeface="Corbel" panose="020B0503020204020204"/>
            </a:endParaRPr>
          </a:p>
        </p:txBody>
      </p:sp>
      <p:sp>
        <p:nvSpPr>
          <p:cNvPr id="18" name="Text 15"/>
          <p:cNvSpPr/>
          <p:nvPr/>
        </p:nvSpPr>
        <p:spPr>
          <a:xfrm>
            <a:off x="5313413" y="5494338"/>
            <a:ext cx="126504" cy="227211"/>
          </a:xfrm>
          <a:prstGeom prst="rect">
            <a:avLst/>
          </a:prstGeom>
          <a:noFill/>
          <a:ln/>
        </p:spPr>
        <p:txBody>
          <a:bodyPr wrap="none" lIns="0" tIns="0" rIns="0" bIns="0" rtlCol="0" anchor="t"/>
          <a:lstStyle/>
          <a:p>
            <a:pPr algn="ctr" defTabSz="380985">
              <a:lnSpc>
                <a:spcPts val="1750"/>
              </a:lnSpc>
            </a:pPr>
            <a:r>
              <a:rPr lang="en-US" sz="1750" dirty="0">
                <a:solidFill>
                  <a:srgbClr val="3A3630"/>
                </a:solidFill>
                <a:latin typeface="Lora" pitchFamily="34" charset="0"/>
                <a:ea typeface="Lora" pitchFamily="34" charset="-122"/>
                <a:cs typeface="Lora" pitchFamily="34" charset="-120"/>
              </a:rPr>
              <a:t>3</a:t>
            </a:r>
            <a:endParaRPr lang="en-US" sz="1750" dirty="0">
              <a:solidFill>
                <a:prstClr val="black"/>
              </a:solidFill>
              <a:latin typeface="Corbel" panose="020B0503020204020204"/>
            </a:endParaRPr>
          </a:p>
        </p:txBody>
      </p:sp>
      <p:sp>
        <p:nvSpPr>
          <p:cNvPr id="19" name="Text 16"/>
          <p:cNvSpPr/>
          <p:nvPr/>
        </p:nvSpPr>
        <p:spPr>
          <a:xfrm>
            <a:off x="6261894" y="5406926"/>
            <a:ext cx="3301405" cy="236637"/>
          </a:xfrm>
          <a:prstGeom prst="rect">
            <a:avLst/>
          </a:prstGeom>
          <a:noFill/>
          <a:ln/>
        </p:spPr>
        <p:txBody>
          <a:bodyPr wrap="none" lIns="0" tIns="0" rIns="0" bIns="0" rtlCol="0" anchor="t"/>
          <a:lstStyle/>
          <a:p>
            <a:pPr defTabSz="380985">
              <a:lnSpc>
                <a:spcPts val="1833"/>
              </a:lnSpc>
            </a:pPr>
            <a:r>
              <a:rPr lang="en-US" sz="1458" dirty="0">
                <a:solidFill>
                  <a:srgbClr val="3A3630"/>
                </a:solidFill>
                <a:latin typeface="Lora" pitchFamily="34" charset="0"/>
                <a:ea typeface="Lora" pitchFamily="34" charset="-122"/>
                <a:cs typeface="Lora" pitchFamily="34" charset="-120"/>
              </a:rPr>
              <a:t>Monitoreo continuo de los resultados</a:t>
            </a:r>
            <a:endParaRPr lang="en-US" sz="1458" dirty="0">
              <a:solidFill>
                <a:prstClr val="black"/>
              </a:solidFill>
              <a:latin typeface="Corbel" panose="020B0503020204020204"/>
            </a:endParaRPr>
          </a:p>
        </p:txBody>
      </p:sp>
      <p:sp>
        <p:nvSpPr>
          <p:cNvPr id="20" name="Text 17"/>
          <p:cNvSpPr/>
          <p:nvPr/>
        </p:nvSpPr>
        <p:spPr>
          <a:xfrm>
            <a:off x="6261894" y="5740103"/>
            <a:ext cx="5366842" cy="514945"/>
          </a:xfrm>
          <a:prstGeom prst="rect">
            <a:avLst/>
          </a:prstGeom>
          <a:noFill/>
          <a:ln/>
        </p:spPr>
        <p:txBody>
          <a:bodyPr wrap="square" lIns="0" tIns="0" rIns="0" bIns="0" rtlCol="0" anchor="t"/>
          <a:lstStyle/>
          <a:p>
            <a:pPr defTabSz="380985">
              <a:lnSpc>
                <a:spcPts val="2000"/>
              </a:lnSpc>
            </a:pPr>
            <a:r>
              <a:rPr lang="en-US" sz="1250" dirty="0">
                <a:solidFill>
                  <a:srgbClr val="3A3630"/>
                </a:solidFill>
                <a:latin typeface="Source Sans Pro" pitchFamily="34" charset="0"/>
                <a:ea typeface="Source Sans Pro" pitchFamily="34" charset="-122"/>
                <a:cs typeface="Source Sans Pro" pitchFamily="34" charset="-120"/>
              </a:rPr>
              <a:t>Realizar análisis periódicos para evaluar la efectividad de las estrategias de marketing y realizar ajustes según sea necesario.</a:t>
            </a:r>
            <a:endParaRPr lang="en-US" sz="1250" dirty="0">
              <a:solidFill>
                <a:prstClr val="black"/>
              </a:solidFill>
              <a:latin typeface="Corbel" panose="020B0503020204020204"/>
            </a:endParaRPr>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BE403-EEA3-D287-DDCA-819762048F3A}"/>
            </a:ext>
          </a:extLst>
        </p:cNvPr>
        <p:cNvGrpSpPr/>
        <p:nvPr/>
      </p:nvGrpSpPr>
      <p:grpSpPr>
        <a:xfrm>
          <a:off x="0" y="0"/>
          <a:ext cx="0" cy="0"/>
          <a:chOff x="0" y="0"/>
          <a:chExt cx="0" cy="0"/>
        </a:xfrm>
      </p:grpSpPr>
      <p:sp>
        <p:nvSpPr>
          <p:cNvPr id="4" name="Text 1">
            <a:extLst>
              <a:ext uri="{FF2B5EF4-FFF2-40B4-BE49-F238E27FC236}">
                <a16:creationId xmlns:a16="http://schemas.microsoft.com/office/drawing/2014/main" id="{16C23597-0F61-4060-C0B9-3BAA35BFEA25}"/>
              </a:ext>
            </a:extLst>
          </p:cNvPr>
          <p:cNvSpPr/>
          <p:nvPr/>
        </p:nvSpPr>
        <p:spPr>
          <a:xfrm>
            <a:off x="5135265" y="1630758"/>
            <a:ext cx="6493470" cy="4499585"/>
          </a:xfrm>
          <a:prstGeom prst="rect">
            <a:avLst/>
          </a:prstGeom>
          <a:noFill/>
          <a:ln/>
        </p:spPr>
        <p:txBody>
          <a:bodyPr wrap="square" lIns="0" tIns="0" rIns="0" bIns="0" rtlCol="0" anchor="t"/>
          <a:lstStyle/>
          <a:p>
            <a:pPr defTabSz="380985">
              <a:lnSpc>
                <a:spcPts val="2000"/>
              </a:lnSpc>
            </a:pPr>
            <a:endParaRPr lang="en-US" sz="1250" dirty="0">
              <a:solidFill>
                <a:prstClr val="black"/>
              </a:solidFill>
              <a:latin typeface="Corbel" panose="020B0503020204020204"/>
            </a:endParaRPr>
          </a:p>
        </p:txBody>
      </p:sp>
      <p:sp>
        <p:nvSpPr>
          <p:cNvPr id="10" name="Text 7">
            <a:extLst>
              <a:ext uri="{FF2B5EF4-FFF2-40B4-BE49-F238E27FC236}">
                <a16:creationId xmlns:a16="http://schemas.microsoft.com/office/drawing/2014/main" id="{230F8D7A-CACB-86AC-342B-BBCA2685DC1E}"/>
              </a:ext>
            </a:extLst>
          </p:cNvPr>
          <p:cNvSpPr/>
          <p:nvPr/>
        </p:nvSpPr>
        <p:spPr>
          <a:xfrm>
            <a:off x="6261894" y="3078262"/>
            <a:ext cx="5366842" cy="514945"/>
          </a:xfrm>
          <a:prstGeom prst="rect">
            <a:avLst/>
          </a:prstGeom>
          <a:noFill/>
          <a:ln/>
        </p:spPr>
        <p:txBody>
          <a:bodyPr wrap="square" lIns="0" tIns="0" rIns="0" bIns="0" rtlCol="0" anchor="t"/>
          <a:lstStyle/>
          <a:p>
            <a:pPr defTabSz="380985">
              <a:lnSpc>
                <a:spcPts val="2000"/>
              </a:lnSpc>
            </a:pPr>
            <a:endParaRPr lang="en-US" sz="1250" dirty="0">
              <a:solidFill>
                <a:prstClr val="black"/>
              </a:solidFill>
              <a:latin typeface="Corbel" panose="020B0503020204020204"/>
            </a:endParaRPr>
          </a:p>
        </p:txBody>
      </p:sp>
      <p:sp>
        <p:nvSpPr>
          <p:cNvPr id="20" name="Text 17">
            <a:extLst>
              <a:ext uri="{FF2B5EF4-FFF2-40B4-BE49-F238E27FC236}">
                <a16:creationId xmlns:a16="http://schemas.microsoft.com/office/drawing/2014/main" id="{FD0448CC-E194-2252-4B9F-6A6478F6EC4A}"/>
              </a:ext>
            </a:extLst>
          </p:cNvPr>
          <p:cNvSpPr/>
          <p:nvPr/>
        </p:nvSpPr>
        <p:spPr>
          <a:xfrm>
            <a:off x="6261894" y="5740103"/>
            <a:ext cx="5366842" cy="514945"/>
          </a:xfrm>
          <a:prstGeom prst="rect">
            <a:avLst/>
          </a:prstGeom>
          <a:noFill/>
          <a:ln/>
        </p:spPr>
        <p:txBody>
          <a:bodyPr wrap="square" lIns="0" tIns="0" rIns="0" bIns="0" rtlCol="0" anchor="t"/>
          <a:lstStyle/>
          <a:p>
            <a:pPr defTabSz="380985">
              <a:lnSpc>
                <a:spcPts val="2000"/>
              </a:lnSpc>
            </a:pPr>
            <a:endParaRPr lang="en-US" sz="1250" dirty="0">
              <a:solidFill>
                <a:prstClr val="black"/>
              </a:solidFill>
              <a:latin typeface="Corbel" panose="020B0503020204020204"/>
            </a:endParaRPr>
          </a:p>
        </p:txBody>
      </p:sp>
      <p:sp>
        <p:nvSpPr>
          <p:cNvPr id="22" name="CuadroTexto 21">
            <a:extLst>
              <a:ext uri="{FF2B5EF4-FFF2-40B4-BE49-F238E27FC236}">
                <a16:creationId xmlns:a16="http://schemas.microsoft.com/office/drawing/2014/main" id="{72635420-DE03-CB40-08B3-18A98DEB2EED}"/>
              </a:ext>
            </a:extLst>
          </p:cNvPr>
          <p:cNvSpPr txBox="1"/>
          <p:nvPr/>
        </p:nvSpPr>
        <p:spPr>
          <a:xfrm>
            <a:off x="351851" y="1002839"/>
            <a:ext cx="11432318" cy="5755422"/>
          </a:xfrm>
          <a:prstGeom prst="rect">
            <a:avLst/>
          </a:prstGeom>
          <a:noFill/>
        </p:spPr>
        <p:txBody>
          <a:bodyPr wrap="square">
            <a:spAutoFit/>
          </a:bodyPr>
          <a:lstStyle/>
          <a:p>
            <a:pPr algn="l"/>
            <a:r>
              <a:rPr lang="es-ES" sz="2000" b="1" i="0" dirty="0">
                <a:solidFill>
                  <a:srgbClr val="38512F"/>
                </a:solidFill>
                <a:effectLst/>
                <a:latin typeface="Lora" pitchFamily="2" charset="0"/>
                <a:ea typeface="Source Sans Pro" panose="020B0503030403020204" pitchFamily="34" charset="0"/>
              </a:rPr>
              <a:t>Descripción del Proyecto</a:t>
            </a:r>
          </a:p>
          <a:p>
            <a:pPr algn="l"/>
            <a:endParaRPr lang="es-ES" sz="2000" b="1" i="0" dirty="0">
              <a:solidFill>
                <a:srgbClr val="38512F"/>
              </a:solidFill>
              <a:effectLst/>
              <a:latin typeface="Lora" pitchFamily="2" charset="0"/>
              <a:ea typeface="Source Sans Pro" panose="020B0503030403020204" pitchFamily="34" charset="0"/>
            </a:endParaRPr>
          </a:p>
          <a:p>
            <a:pPr algn="l"/>
            <a:r>
              <a:rPr lang="es-ES" sz="1400" b="0" i="0" dirty="0">
                <a:solidFill>
                  <a:srgbClr val="1F2328"/>
                </a:solidFill>
                <a:effectLst/>
                <a:latin typeface="Source Sans Pro" panose="020B0503030403020204" pitchFamily="34" charset="0"/>
                <a:ea typeface="Source Sans Pro" panose="020B0503030403020204" pitchFamily="34" charset="0"/>
              </a:rPr>
              <a:t>El proyecto simula un escenario real donde una empresa de consultoría, DH Marketing </a:t>
            </a:r>
            <a:r>
              <a:rPr lang="es-ES" sz="1400" b="0" i="0" dirty="0" err="1">
                <a:solidFill>
                  <a:srgbClr val="1F2328"/>
                </a:solidFill>
                <a:effectLst/>
                <a:latin typeface="Source Sans Pro" panose="020B0503030403020204" pitchFamily="34" charset="0"/>
                <a:ea typeface="Source Sans Pro" panose="020B0503030403020204" pitchFamily="34" charset="0"/>
              </a:rPr>
              <a:t>Consultants</a:t>
            </a:r>
            <a:r>
              <a:rPr lang="es-ES" sz="1400" b="0" i="0" dirty="0">
                <a:solidFill>
                  <a:srgbClr val="1F2328"/>
                </a:solidFill>
                <a:effectLst/>
                <a:latin typeface="Source Sans Pro" panose="020B0503030403020204" pitchFamily="34" charset="0"/>
                <a:ea typeface="Source Sans Pro" panose="020B0503030403020204" pitchFamily="34" charset="0"/>
              </a:rPr>
              <a:t>, contrata al estudiante como analista de datos. La tarea consiste en analizar un conjunto de datos de marketing para generar </a:t>
            </a:r>
            <a:r>
              <a:rPr lang="es-ES" sz="1400" b="0" i="0" dirty="0" err="1">
                <a:solidFill>
                  <a:srgbClr val="1F2328"/>
                </a:solidFill>
                <a:effectLst/>
                <a:latin typeface="Source Sans Pro" panose="020B0503030403020204" pitchFamily="34" charset="0"/>
                <a:ea typeface="Source Sans Pro" panose="020B0503030403020204" pitchFamily="34" charset="0"/>
              </a:rPr>
              <a:t>insights</a:t>
            </a:r>
            <a:r>
              <a:rPr lang="es-ES" sz="1400" b="0" i="0" dirty="0">
                <a:solidFill>
                  <a:srgbClr val="1F2328"/>
                </a:solidFill>
                <a:effectLst/>
                <a:latin typeface="Source Sans Pro" panose="020B0503030403020204" pitchFamily="34" charset="0"/>
                <a:ea typeface="Source Sans Pro" panose="020B0503030403020204" pitchFamily="34" charset="0"/>
              </a:rPr>
              <a:t> y valor para el director de marketing. El análisis debe considerar diferentes factores y organizar la información por fechas, campañas y productos.</a:t>
            </a:r>
          </a:p>
          <a:p>
            <a:pPr algn="l"/>
            <a:endParaRPr lang="es-ES" b="1" i="0" dirty="0">
              <a:solidFill>
                <a:srgbClr val="1F2328"/>
              </a:solidFill>
              <a:effectLst/>
              <a:latin typeface="Source Sans Pro" panose="020B0503030403020204" pitchFamily="34" charset="0"/>
              <a:ea typeface="Source Sans Pro" panose="020B0503030403020204" pitchFamily="34" charset="0"/>
            </a:endParaRPr>
          </a:p>
          <a:p>
            <a:pPr algn="l"/>
            <a:r>
              <a:rPr lang="es-ES" sz="2000" b="1" i="0" dirty="0">
                <a:solidFill>
                  <a:srgbClr val="38512F"/>
                </a:solidFill>
                <a:effectLst/>
                <a:latin typeface="Lora" pitchFamily="2" charset="0"/>
                <a:ea typeface="Source Sans Pro" panose="020B0503030403020204" pitchFamily="34" charset="0"/>
              </a:rPr>
              <a:t>Fuente de Datos</a:t>
            </a:r>
          </a:p>
          <a:p>
            <a:pPr algn="l"/>
            <a:endParaRPr lang="es-ES" sz="2000" b="1" i="0" dirty="0">
              <a:solidFill>
                <a:srgbClr val="38512F"/>
              </a:solidFill>
              <a:effectLst/>
              <a:latin typeface="Lora" pitchFamily="2" charset="0"/>
              <a:ea typeface="Source Sans Pro" panose="020B0503030403020204" pitchFamily="34" charset="0"/>
            </a:endParaRPr>
          </a:p>
          <a:p>
            <a:pPr algn="l"/>
            <a:r>
              <a:rPr lang="es-ES" sz="1400" b="0" i="0" dirty="0">
                <a:solidFill>
                  <a:srgbClr val="1F2328"/>
                </a:solidFill>
                <a:effectLst/>
                <a:latin typeface="Source Sans Pro" panose="020B0503030403020204" pitchFamily="34" charset="0"/>
                <a:ea typeface="Source Sans Pro" panose="020B0503030403020204" pitchFamily="34" charset="0"/>
              </a:rPr>
              <a:t>El conjunto de datos proviene de una fuente abierta en </a:t>
            </a:r>
            <a:r>
              <a:rPr lang="es-ES" sz="1400" b="0" i="0" dirty="0" err="1">
                <a:solidFill>
                  <a:srgbClr val="1F2328"/>
                </a:solidFill>
                <a:effectLst/>
                <a:latin typeface="Source Sans Pro" panose="020B0503030403020204" pitchFamily="34" charset="0"/>
                <a:ea typeface="Source Sans Pro" panose="020B0503030403020204" pitchFamily="34" charset="0"/>
              </a:rPr>
              <a:t>Kaggle</a:t>
            </a:r>
            <a:r>
              <a:rPr lang="es-ES" sz="1400" b="0" i="0" dirty="0">
                <a:solidFill>
                  <a:srgbClr val="1F2328"/>
                </a:solidFill>
                <a:effectLst/>
                <a:latin typeface="Source Sans Pro" panose="020B0503030403020204" pitchFamily="34" charset="0"/>
                <a:ea typeface="Source Sans Pro" panose="020B0503030403020204" pitchFamily="34" charset="0"/>
              </a:rPr>
              <a:t> y contiene información sobre 5 campañas de marketing, incluyendo las plataformas utilizadas y el número de ventas generadas a través de cada plataforma. ("Los datos proporcionados corresponden a una fuente de datos abiertos, la cual nos proporciona data relacionada con 5 campañas de marketing que realizo una empresa...")</a:t>
            </a:r>
          </a:p>
          <a:p>
            <a:pPr algn="l"/>
            <a:endParaRPr lang="es-ES" sz="2000" b="1" i="0" dirty="0">
              <a:solidFill>
                <a:srgbClr val="38512F"/>
              </a:solidFill>
              <a:effectLst/>
              <a:latin typeface="Lora" pitchFamily="2" charset="0"/>
              <a:ea typeface="Source Sans Pro" panose="020B0503030403020204" pitchFamily="34" charset="0"/>
            </a:endParaRPr>
          </a:p>
          <a:p>
            <a:pPr algn="l"/>
            <a:r>
              <a:rPr lang="es-ES" sz="2000" b="1" i="0" dirty="0">
                <a:solidFill>
                  <a:srgbClr val="38512F"/>
                </a:solidFill>
                <a:effectLst/>
                <a:latin typeface="Lora" pitchFamily="2" charset="0"/>
                <a:ea typeface="Source Sans Pro" panose="020B0503030403020204" pitchFamily="34" charset="0"/>
              </a:rPr>
              <a:t>Etapas del Proyecto</a:t>
            </a:r>
          </a:p>
          <a:p>
            <a:pPr algn="l"/>
            <a:endParaRPr lang="es-ES" sz="2000" b="1" i="0" dirty="0">
              <a:solidFill>
                <a:srgbClr val="38512F"/>
              </a:solidFill>
              <a:effectLst/>
              <a:latin typeface="Lora" pitchFamily="2" charset="0"/>
              <a:ea typeface="Source Sans Pro" panose="020B0503030403020204" pitchFamily="34" charset="0"/>
            </a:endParaRPr>
          </a:p>
          <a:p>
            <a:pPr algn="l"/>
            <a:r>
              <a:rPr lang="es-ES" sz="1400" b="0" i="0" dirty="0">
                <a:solidFill>
                  <a:srgbClr val="1F2328"/>
                </a:solidFill>
                <a:effectLst/>
                <a:latin typeface="Source Sans Pro" panose="020B0503030403020204" pitchFamily="34" charset="0"/>
                <a:ea typeface="Source Sans Pro" panose="020B0503030403020204" pitchFamily="34" charset="0"/>
              </a:rPr>
              <a:t>El proyecto se divide en las siguientes etapas:</a:t>
            </a:r>
          </a:p>
          <a:p>
            <a:pPr lvl="1">
              <a:buFont typeface="+mj-lt"/>
              <a:buAutoNum type="arabicPeriod"/>
            </a:pPr>
            <a:r>
              <a:rPr lang="es-ES" sz="1400" b="0" i="0" dirty="0">
                <a:solidFill>
                  <a:srgbClr val="1F2328"/>
                </a:solidFill>
                <a:effectLst/>
                <a:latin typeface="Source Sans Pro" panose="020B0503030403020204" pitchFamily="34" charset="0"/>
                <a:ea typeface="Source Sans Pro" panose="020B0503030403020204" pitchFamily="34" charset="0"/>
              </a:rPr>
              <a:t> Carga de datos: Importar el archivo CSV a </a:t>
            </a:r>
            <a:r>
              <a:rPr lang="es-ES" sz="1400" b="0" i="0" dirty="0" err="1">
                <a:solidFill>
                  <a:srgbClr val="1F2328"/>
                </a:solidFill>
                <a:effectLst/>
                <a:latin typeface="Source Sans Pro" panose="020B0503030403020204" pitchFamily="34" charset="0"/>
                <a:ea typeface="Source Sans Pro" panose="020B0503030403020204" pitchFamily="34" charset="0"/>
              </a:rPr>
              <a:t>Power</a:t>
            </a:r>
            <a:r>
              <a:rPr lang="es-ES" sz="1400" b="0" i="0" dirty="0">
                <a:solidFill>
                  <a:srgbClr val="1F2328"/>
                </a:solidFill>
                <a:effectLst/>
                <a:latin typeface="Source Sans Pro" panose="020B0503030403020204" pitchFamily="34" charset="0"/>
                <a:ea typeface="Source Sans Pro" panose="020B0503030403020204" pitchFamily="34" charset="0"/>
              </a:rPr>
              <a:t> BI y revisar los datos en </a:t>
            </a:r>
            <a:r>
              <a:rPr lang="es-ES" sz="1400" b="0" i="0" dirty="0" err="1">
                <a:solidFill>
                  <a:srgbClr val="1F2328"/>
                </a:solidFill>
                <a:effectLst/>
                <a:latin typeface="Source Sans Pro" panose="020B0503030403020204" pitchFamily="34" charset="0"/>
                <a:ea typeface="Source Sans Pro" panose="020B0503030403020204" pitchFamily="34" charset="0"/>
              </a:rPr>
              <a:t>Power</a:t>
            </a:r>
            <a:r>
              <a:rPr lang="es-ES" sz="1400" b="0" i="0" dirty="0">
                <a:solidFill>
                  <a:srgbClr val="1F2328"/>
                </a:solidFill>
                <a:effectLst/>
                <a:latin typeface="Source Sans Pro" panose="020B0503030403020204" pitchFamily="34" charset="0"/>
                <a:ea typeface="Source Sans Pro" panose="020B0503030403020204" pitchFamily="34" charset="0"/>
              </a:rPr>
              <a:t> </a:t>
            </a:r>
            <a:r>
              <a:rPr lang="es-ES" sz="1400" b="0" i="0" dirty="0" err="1">
                <a:solidFill>
                  <a:srgbClr val="1F2328"/>
                </a:solidFill>
                <a:effectLst/>
                <a:latin typeface="Source Sans Pro" panose="020B0503030403020204" pitchFamily="34" charset="0"/>
                <a:ea typeface="Source Sans Pro" panose="020B0503030403020204" pitchFamily="34" charset="0"/>
              </a:rPr>
              <a:t>Query</a:t>
            </a:r>
            <a:r>
              <a:rPr lang="es-ES" sz="1400" b="0" i="0" dirty="0">
                <a:solidFill>
                  <a:srgbClr val="1F2328"/>
                </a:solidFill>
                <a:effectLst/>
                <a:latin typeface="Source Sans Pro" panose="020B0503030403020204" pitchFamily="34" charset="0"/>
                <a:ea typeface="Source Sans Pro" panose="020B0503030403020204" pitchFamily="34" charset="0"/>
              </a:rPr>
              <a:t>.</a:t>
            </a:r>
          </a:p>
          <a:p>
            <a:pPr lvl="1">
              <a:buFont typeface="+mj-lt"/>
              <a:buAutoNum type="arabicPeriod"/>
            </a:pPr>
            <a:r>
              <a:rPr lang="es-ES" sz="1400" b="0" i="0" dirty="0">
                <a:solidFill>
                  <a:srgbClr val="1F2328"/>
                </a:solidFill>
                <a:effectLst/>
                <a:latin typeface="Source Sans Pro" panose="020B0503030403020204" pitchFamily="34" charset="0"/>
                <a:ea typeface="Source Sans Pro" panose="020B0503030403020204" pitchFamily="34" charset="0"/>
              </a:rPr>
              <a:t> Limpieza de datos: Identificar y corregir errores en los datos, como valores atípicos, datos faltantes o errores de escritura.</a:t>
            </a:r>
          </a:p>
          <a:p>
            <a:pPr lvl="1">
              <a:buFont typeface="+mj-lt"/>
              <a:buAutoNum type="arabicPeriod"/>
            </a:pPr>
            <a:r>
              <a:rPr lang="es-ES" sz="1400" b="0" i="0" dirty="0">
                <a:solidFill>
                  <a:srgbClr val="1F2328"/>
                </a:solidFill>
                <a:effectLst/>
                <a:latin typeface="Source Sans Pro" panose="020B0503030403020204" pitchFamily="34" charset="0"/>
                <a:ea typeface="Source Sans Pro" panose="020B0503030403020204" pitchFamily="34" charset="0"/>
              </a:rPr>
              <a:t> Transformación de datos: Renombrar y organizar las columnas, modificando los tipos de datos si es necesario. Justificar los cambios realizados.</a:t>
            </a:r>
          </a:p>
          <a:p>
            <a:pPr lvl="1">
              <a:buFont typeface="+mj-lt"/>
              <a:buAutoNum type="arabicPeriod"/>
            </a:pPr>
            <a:r>
              <a:rPr lang="es-ES" sz="1400" b="0" i="0" dirty="0">
                <a:solidFill>
                  <a:srgbClr val="1F2328"/>
                </a:solidFill>
                <a:effectLst/>
                <a:latin typeface="Source Sans Pro" panose="020B0503030403020204" pitchFamily="34" charset="0"/>
                <a:ea typeface="Source Sans Pro" panose="020B0503030403020204" pitchFamily="34" charset="0"/>
              </a:rPr>
              <a:t> Modelado de datos: Crear un modelo de datos en estrella, con una tabla de hechos central conectada a las tablas de dimensiones.</a:t>
            </a:r>
          </a:p>
          <a:p>
            <a:pPr lvl="1">
              <a:buFont typeface="+mj-lt"/>
              <a:buAutoNum type="arabicPeriod"/>
            </a:pPr>
            <a:r>
              <a:rPr lang="es-ES" sz="1400" b="0" i="0" dirty="0">
                <a:solidFill>
                  <a:srgbClr val="1F2328"/>
                </a:solidFill>
                <a:effectLst/>
                <a:latin typeface="Source Sans Pro" panose="020B0503030403020204" pitchFamily="34" charset="0"/>
                <a:ea typeface="Source Sans Pro" panose="020B0503030403020204" pitchFamily="34" charset="0"/>
              </a:rPr>
              <a:t> Visualizaciones: Diseñar un </a:t>
            </a:r>
            <a:r>
              <a:rPr lang="es-ES" sz="1400" b="0" i="0" dirty="0" err="1">
                <a:solidFill>
                  <a:srgbClr val="1F2328"/>
                </a:solidFill>
                <a:effectLst/>
                <a:latin typeface="Source Sans Pro" panose="020B0503030403020204" pitchFamily="34" charset="0"/>
                <a:ea typeface="Source Sans Pro" panose="020B0503030403020204" pitchFamily="34" charset="0"/>
              </a:rPr>
              <a:t>dashboard</a:t>
            </a:r>
            <a:r>
              <a:rPr lang="es-ES" sz="1400" b="0" i="0" dirty="0">
                <a:solidFill>
                  <a:srgbClr val="1F2328"/>
                </a:solidFill>
                <a:effectLst/>
                <a:latin typeface="Source Sans Pro" panose="020B0503030403020204" pitchFamily="34" charset="0"/>
                <a:ea typeface="Source Sans Pro" panose="020B0503030403020204" pitchFamily="34" charset="0"/>
              </a:rPr>
              <a:t> interactivo: una visión general, análisis de campañas y análisis de productos. Incluir filtros y botones para facilitar la navegación.</a:t>
            </a:r>
          </a:p>
          <a:p>
            <a:pPr algn="l"/>
            <a:endParaRPr lang="es-ES" sz="1400" b="0" i="0" dirty="0">
              <a:solidFill>
                <a:srgbClr val="1F2328"/>
              </a:solidFill>
              <a:effectLst/>
              <a:latin typeface="Source Sans Pro" panose="020B0503030403020204" pitchFamily="34" charset="0"/>
              <a:ea typeface="Source Sans Pro" panose="020B0503030403020204" pitchFamily="34" charset="0"/>
            </a:endParaRPr>
          </a:p>
        </p:txBody>
      </p:sp>
      <p:sp>
        <p:nvSpPr>
          <p:cNvPr id="23" name="Text 0">
            <a:extLst>
              <a:ext uri="{FF2B5EF4-FFF2-40B4-BE49-F238E27FC236}">
                <a16:creationId xmlns:a16="http://schemas.microsoft.com/office/drawing/2014/main" id="{EE72E867-3B44-13F0-C83D-54CAF2D0F7D5}"/>
              </a:ext>
            </a:extLst>
          </p:cNvPr>
          <p:cNvSpPr/>
          <p:nvPr/>
        </p:nvSpPr>
        <p:spPr>
          <a:xfrm>
            <a:off x="498870" y="397244"/>
            <a:ext cx="1497355" cy="508081"/>
          </a:xfrm>
          <a:prstGeom prst="rect">
            <a:avLst/>
          </a:prstGeom>
          <a:noFill/>
          <a:ln/>
        </p:spPr>
        <p:txBody>
          <a:bodyPr wrap="square" lIns="0" tIns="0" rIns="0" bIns="0" rtlCol="0" anchor="t"/>
          <a:lstStyle/>
          <a:p>
            <a:pPr defTabSz="380985">
              <a:lnSpc>
                <a:spcPts val="3708"/>
              </a:lnSpc>
            </a:pPr>
            <a:r>
              <a:rPr lang="en-US" sz="2958" dirty="0">
                <a:solidFill>
                  <a:srgbClr val="38512F"/>
                </a:solidFill>
                <a:latin typeface="Lora" pitchFamily="34" charset="0"/>
                <a:ea typeface="Lora" pitchFamily="34" charset="-122"/>
                <a:cs typeface="Lora" pitchFamily="34" charset="-120"/>
              </a:rPr>
              <a:t>Anexo</a:t>
            </a:r>
            <a:endParaRPr lang="en-US" sz="2958" dirty="0">
              <a:solidFill>
                <a:prstClr val="black"/>
              </a:solidFill>
              <a:latin typeface="Corbel" panose="020B0503020204020204"/>
            </a:endParaRPr>
          </a:p>
        </p:txBody>
      </p:sp>
    </p:spTree>
    <p:extLst>
      <p:ext uri="{BB962C8B-B14F-4D97-AF65-F5344CB8AC3E}">
        <p14:creationId xmlns:p14="http://schemas.microsoft.com/office/powerpoint/2010/main" val="260275709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94B43-0156-6F34-5D04-7396CD1C1D2D}"/>
            </a:ext>
          </a:extLst>
        </p:cNvPr>
        <p:cNvGrpSpPr/>
        <p:nvPr/>
      </p:nvGrpSpPr>
      <p:grpSpPr>
        <a:xfrm>
          <a:off x="0" y="0"/>
          <a:ext cx="0" cy="0"/>
          <a:chOff x="0" y="0"/>
          <a:chExt cx="0" cy="0"/>
        </a:xfrm>
      </p:grpSpPr>
      <p:sp>
        <p:nvSpPr>
          <p:cNvPr id="4" name="Text 1">
            <a:extLst>
              <a:ext uri="{FF2B5EF4-FFF2-40B4-BE49-F238E27FC236}">
                <a16:creationId xmlns:a16="http://schemas.microsoft.com/office/drawing/2014/main" id="{F7E263FF-8BAE-E98A-B624-FF46553A0031}"/>
              </a:ext>
            </a:extLst>
          </p:cNvPr>
          <p:cNvSpPr/>
          <p:nvPr/>
        </p:nvSpPr>
        <p:spPr>
          <a:xfrm>
            <a:off x="5135265" y="1630758"/>
            <a:ext cx="6493470" cy="4499585"/>
          </a:xfrm>
          <a:prstGeom prst="rect">
            <a:avLst/>
          </a:prstGeom>
          <a:noFill/>
          <a:ln/>
        </p:spPr>
        <p:txBody>
          <a:bodyPr wrap="square" lIns="0" tIns="0" rIns="0" bIns="0" rtlCol="0" anchor="t"/>
          <a:lstStyle/>
          <a:p>
            <a:pPr defTabSz="380985">
              <a:lnSpc>
                <a:spcPts val="2000"/>
              </a:lnSpc>
            </a:pPr>
            <a:endParaRPr lang="en-US" sz="1250" dirty="0">
              <a:solidFill>
                <a:prstClr val="black"/>
              </a:solidFill>
              <a:latin typeface="Corbel" panose="020B0503020204020204"/>
            </a:endParaRPr>
          </a:p>
        </p:txBody>
      </p:sp>
      <p:sp>
        <p:nvSpPr>
          <p:cNvPr id="10" name="Text 7">
            <a:extLst>
              <a:ext uri="{FF2B5EF4-FFF2-40B4-BE49-F238E27FC236}">
                <a16:creationId xmlns:a16="http://schemas.microsoft.com/office/drawing/2014/main" id="{6F261E90-02A4-F22B-9702-CA52987AE155}"/>
              </a:ext>
            </a:extLst>
          </p:cNvPr>
          <p:cNvSpPr/>
          <p:nvPr/>
        </p:nvSpPr>
        <p:spPr>
          <a:xfrm>
            <a:off x="6261894" y="3078262"/>
            <a:ext cx="5366842" cy="514945"/>
          </a:xfrm>
          <a:prstGeom prst="rect">
            <a:avLst/>
          </a:prstGeom>
          <a:noFill/>
          <a:ln/>
        </p:spPr>
        <p:txBody>
          <a:bodyPr wrap="square" lIns="0" tIns="0" rIns="0" bIns="0" rtlCol="0" anchor="t"/>
          <a:lstStyle/>
          <a:p>
            <a:pPr defTabSz="380985">
              <a:lnSpc>
                <a:spcPts val="2000"/>
              </a:lnSpc>
            </a:pPr>
            <a:endParaRPr lang="en-US" sz="1250" dirty="0">
              <a:solidFill>
                <a:prstClr val="black"/>
              </a:solidFill>
              <a:latin typeface="Corbel" panose="020B0503020204020204"/>
            </a:endParaRPr>
          </a:p>
        </p:txBody>
      </p:sp>
      <p:sp>
        <p:nvSpPr>
          <p:cNvPr id="20" name="Text 17">
            <a:extLst>
              <a:ext uri="{FF2B5EF4-FFF2-40B4-BE49-F238E27FC236}">
                <a16:creationId xmlns:a16="http://schemas.microsoft.com/office/drawing/2014/main" id="{121521ED-EB80-2E05-10EA-1B304BCA3C41}"/>
              </a:ext>
            </a:extLst>
          </p:cNvPr>
          <p:cNvSpPr/>
          <p:nvPr/>
        </p:nvSpPr>
        <p:spPr>
          <a:xfrm>
            <a:off x="6261894" y="5740103"/>
            <a:ext cx="5366842" cy="514945"/>
          </a:xfrm>
          <a:prstGeom prst="rect">
            <a:avLst/>
          </a:prstGeom>
          <a:noFill/>
          <a:ln/>
        </p:spPr>
        <p:txBody>
          <a:bodyPr wrap="square" lIns="0" tIns="0" rIns="0" bIns="0" rtlCol="0" anchor="t"/>
          <a:lstStyle/>
          <a:p>
            <a:pPr defTabSz="380985">
              <a:lnSpc>
                <a:spcPts val="2000"/>
              </a:lnSpc>
            </a:pPr>
            <a:endParaRPr lang="en-US" sz="1250" dirty="0">
              <a:solidFill>
                <a:prstClr val="black"/>
              </a:solidFill>
              <a:latin typeface="Corbel" panose="020B0503020204020204"/>
            </a:endParaRPr>
          </a:p>
        </p:txBody>
      </p:sp>
      <p:sp>
        <p:nvSpPr>
          <p:cNvPr id="22" name="CuadroTexto 21">
            <a:extLst>
              <a:ext uri="{FF2B5EF4-FFF2-40B4-BE49-F238E27FC236}">
                <a16:creationId xmlns:a16="http://schemas.microsoft.com/office/drawing/2014/main" id="{109D4C3E-8056-389D-122A-ECBCA35F5ECB}"/>
              </a:ext>
            </a:extLst>
          </p:cNvPr>
          <p:cNvSpPr txBox="1"/>
          <p:nvPr/>
        </p:nvSpPr>
        <p:spPr>
          <a:xfrm>
            <a:off x="351851" y="345738"/>
            <a:ext cx="11432318" cy="6401753"/>
          </a:xfrm>
          <a:prstGeom prst="rect">
            <a:avLst/>
          </a:prstGeom>
          <a:noFill/>
        </p:spPr>
        <p:txBody>
          <a:bodyPr wrap="square">
            <a:spAutoFit/>
          </a:bodyPr>
          <a:lstStyle/>
          <a:p>
            <a:pPr algn="l"/>
            <a:r>
              <a:rPr lang="es-ES" sz="2000" b="1" i="0" dirty="0">
                <a:solidFill>
                  <a:srgbClr val="38512F"/>
                </a:solidFill>
                <a:effectLst/>
                <a:latin typeface="Lora" pitchFamily="2" charset="0"/>
              </a:rPr>
              <a:t>Elementos Clave del Proyecto</a:t>
            </a:r>
          </a:p>
          <a:p>
            <a:pPr algn="l"/>
            <a:endParaRPr lang="es-ES" sz="2000" b="1" i="0" dirty="0">
              <a:solidFill>
                <a:srgbClr val="38512F"/>
              </a:solidFill>
              <a:effectLst/>
              <a:latin typeface="Lora" pitchFamily="2" charset="0"/>
            </a:endParaRPr>
          </a:p>
          <a:p>
            <a:pPr lvl="1"/>
            <a:r>
              <a:rPr lang="es-ES" sz="1400" b="0" i="0" dirty="0">
                <a:solidFill>
                  <a:srgbClr val="1F2328"/>
                </a:solidFill>
                <a:effectLst/>
                <a:latin typeface="Source Sans Pro" panose="020B0503030403020204" pitchFamily="34" charset="0"/>
                <a:ea typeface="Source Sans Pro" panose="020B0503030403020204" pitchFamily="34" charset="0"/>
              </a:rPr>
              <a:t>• Utilización del proceso ETL (</a:t>
            </a:r>
            <a:r>
              <a:rPr lang="es-ES" sz="1400" b="0" i="0" dirty="0" err="1">
                <a:solidFill>
                  <a:srgbClr val="1F2328"/>
                </a:solidFill>
                <a:effectLst/>
                <a:latin typeface="Source Sans Pro" panose="020B0503030403020204" pitchFamily="34" charset="0"/>
                <a:ea typeface="Source Sans Pro" panose="020B0503030403020204" pitchFamily="34" charset="0"/>
              </a:rPr>
              <a:t>Extract</a:t>
            </a:r>
            <a:r>
              <a:rPr lang="es-ES" sz="1400" b="0" i="0" dirty="0">
                <a:solidFill>
                  <a:srgbClr val="1F2328"/>
                </a:solidFill>
                <a:effectLst/>
                <a:latin typeface="Source Sans Pro" panose="020B0503030403020204" pitchFamily="34" charset="0"/>
                <a:ea typeface="Source Sans Pro" panose="020B0503030403020204" pitchFamily="34" charset="0"/>
              </a:rPr>
              <a:t>, </a:t>
            </a:r>
            <a:r>
              <a:rPr lang="es-ES" sz="1400" b="0" i="0" dirty="0" err="1">
                <a:solidFill>
                  <a:srgbClr val="1F2328"/>
                </a:solidFill>
                <a:effectLst/>
                <a:latin typeface="Source Sans Pro" panose="020B0503030403020204" pitchFamily="34" charset="0"/>
                <a:ea typeface="Source Sans Pro" panose="020B0503030403020204" pitchFamily="34" charset="0"/>
              </a:rPr>
              <a:t>Transform</a:t>
            </a:r>
            <a:r>
              <a:rPr lang="es-ES" sz="1400" b="0" i="0" dirty="0">
                <a:solidFill>
                  <a:srgbClr val="1F2328"/>
                </a:solidFill>
                <a:effectLst/>
                <a:latin typeface="Source Sans Pro" panose="020B0503030403020204" pitchFamily="34" charset="0"/>
                <a:ea typeface="Source Sans Pro" panose="020B0503030403020204" pitchFamily="34" charset="0"/>
              </a:rPr>
              <a:t>, Load) completo.</a:t>
            </a:r>
          </a:p>
          <a:p>
            <a:pPr lvl="1"/>
            <a:r>
              <a:rPr lang="es-ES" sz="1400" b="0" i="0" dirty="0">
                <a:solidFill>
                  <a:srgbClr val="1F2328"/>
                </a:solidFill>
                <a:effectLst/>
                <a:latin typeface="Source Sans Pro" panose="020B0503030403020204" pitchFamily="34" charset="0"/>
                <a:ea typeface="Source Sans Pro" panose="020B0503030403020204" pitchFamily="34" charset="0"/>
              </a:rPr>
              <a:t>• Normalización de tablas para asegurar la calidad de los datos.</a:t>
            </a:r>
          </a:p>
          <a:p>
            <a:pPr lvl="1"/>
            <a:r>
              <a:rPr lang="es-ES" sz="1400" b="0" i="0" dirty="0">
                <a:solidFill>
                  <a:srgbClr val="1F2328"/>
                </a:solidFill>
                <a:effectLst/>
                <a:latin typeface="Source Sans Pro" panose="020B0503030403020204" pitchFamily="34" charset="0"/>
                <a:ea typeface="Source Sans Pro" panose="020B0503030403020204" pitchFamily="34" charset="0"/>
              </a:rPr>
              <a:t>• Creación de un modelo de datos robusto con relaciones entre tablas.</a:t>
            </a:r>
          </a:p>
          <a:p>
            <a:pPr lvl="1"/>
            <a:r>
              <a:rPr lang="es-ES" sz="1400" b="0" i="0" dirty="0">
                <a:solidFill>
                  <a:srgbClr val="1F2328"/>
                </a:solidFill>
                <a:effectLst/>
                <a:latin typeface="Source Sans Pro" panose="020B0503030403020204" pitchFamily="34" charset="0"/>
                <a:ea typeface="Source Sans Pro" panose="020B0503030403020204" pitchFamily="34" charset="0"/>
              </a:rPr>
              <a:t>• Implementación de medidas DAX (Data </a:t>
            </a:r>
            <a:r>
              <a:rPr lang="es-ES" sz="1400" b="0" i="0" dirty="0" err="1">
                <a:solidFill>
                  <a:srgbClr val="1F2328"/>
                </a:solidFill>
                <a:effectLst/>
                <a:latin typeface="Source Sans Pro" panose="020B0503030403020204" pitchFamily="34" charset="0"/>
                <a:ea typeface="Source Sans Pro" panose="020B0503030403020204" pitchFamily="34" charset="0"/>
              </a:rPr>
              <a:t>Analysis</a:t>
            </a:r>
            <a:r>
              <a:rPr lang="es-ES" sz="1400" b="0" i="0" dirty="0">
                <a:solidFill>
                  <a:srgbClr val="1F2328"/>
                </a:solidFill>
                <a:effectLst/>
                <a:latin typeface="Source Sans Pro" panose="020B0503030403020204" pitchFamily="34" charset="0"/>
                <a:ea typeface="Source Sans Pro" panose="020B0503030403020204" pitchFamily="34" charset="0"/>
              </a:rPr>
              <a:t> </a:t>
            </a:r>
            <a:r>
              <a:rPr lang="es-ES" sz="1400" b="0" i="0" dirty="0" err="1">
                <a:solidFill>
                  <a:srgbClr val="1F2328"/>
                </a:solidFill>
                <a:effectLst/>
                <a:latin typeface="Source Sans Pro" panose="020B0503030403020204" pitchFamily="34" charset="0"/>
                <a:ea typeface="Source Sans Pro" panose="020B0503030403020204" pitchFamily="34" charset="0"/>
              </a:rPr>
              <a:t>Expressions</a:t>
            </a:r>
            <a:r>
              <a:rPr lang="es-ES" sz="1400" b="0" i="0" dirty="0">
                <a:solidFill>
                  <a:srgbClr val="1F2328"/>
                </a:solidFill>
                <a:effectLst/>
                <a:latin typeface="Source Sans Pro" panose="020B0503030403020204" pitchFamily="34" charset="0"/>
                <a:ea typeface="Source Sans Pro" panose="020B0503030403020204" pitchFamily="34" charset="0"/>
              </a:rPr>
              <a:t>) para análisis en profundidad.</a:t>
            </a:r>
          </a:p>
          <a:p>
            <a:pPr lvl="1"/>
            <a:r>
              <a:rPr lang="es-ES" sz="1400" b="0" i="0" dirty="0">
                <a:solidFill>
                  <a:srgbClr val="1F2328"/>
                </a:solidFill>
                <a:effectLst/>
                <a:latin typeface="Source Sans Pro" panose="020B0503030403020204" pitchFamily="34" charset="0"/>
                <a:ea typeface="Source Sans Pro" panose="020B0503030403020204" pitchFamily="34" charset="0"/>
              </a:rPr>
              <a:t>• Diseño de un </a:t>
            </a:r>
            <a:r>
              <a:rPr lang="es-ES" sz="1400" b="0" i="0" dirty="0" err="1">
                <a:solidFill>
                  <a:srgbClr val="1F2328"/>
                </a:solidFill>
                <a:effectLst/>
                <a:latin typeface="Source Sans Pro" panose="020B0503030403020204" pitchFamily="34" charset="0"/>
                <a:ea typeface="Source Sans Pro" panose="020B0503030403020204" pitchFamily="34" charset="0"/>
              </a:rPr>
              <a:t>dashboard</a:t>
            </a:r>
            <a:r>
              <a:rPr lang="es-ES" sz="1400" b="0" i="0" dirty="0">
                <a:solidFill>
                  <a:srgbClr val="1F2328"/>
                </a:solidFill>
                <a:effectLst/>
                <a:latin typeface="Source Sans Pro" panose="020B0503030403020204" pitchFamily="34" charset="0"/>
                <a:ea typeface="Source Sans Pro" panose="020B0503030403020204" pitchFamily="34" charset="0"/>
              </a:rPr>
              <a:t> interactivo con </a:t>
            </a:r>
            <a:r>
              <a:rPr lang="es-ES" sz="1400" b="0" i="0" dirty="0" err="1">
                <a:solidFill>
                  <a:srgbClr val="1F2328"/>
                </a:solidFill>
                <a:effectLst/>
                <a:latin typeface="Source Sans Pro" panose="020B0503030403020204" pitchFamily="34" charset="0"/>
                <a:ea typeface="Source Sans Pro" panose="020B0503030403020204" pitchFamily="34" charset="0"/>
              </a:rPr>
              <a:t>insights</a:t>
            </a:r>
            <a:r>
              <a:rPr lang="es-ES" sz="1400" b="0" i="0" dirty="0">
                <a:solidFill>
                  <a:srgbClr val="1F2328"/>
                </a:solidFill>
                <a:effectLst/>
                <a:latin typeface="Source Sans Pro" panose="020B0503030403020204" pitchFamily="34" charset="0"/>
                <a:ea typeface="Source Sans Pro" panose="020B0503030403020204" pitchFamily="34" charset="0"/>
              </a:rPr>
              <a:t> relevantes.</a:t>
            </a:r>
          </a:p>
          <a:p>
            <a:pPr algn="l"/>
            <a:endParaRPr lang="es-ES" sz="1400" b="1" i="0" dirty="0">
              <a:solidFill>
                <a:srgbClr val="1F2328"/>
              </a:solidFill>
              <a:effectLst/>
              <a:latin typeface="-apple-system"/>
            </a:endParaRPr>
          </a:p>
          <a:p>
            <a:pPr algn="l"/>
            <a:r>
              <a:rPr lang="es-ES" sz="2000" b="1" i="0" dirty="0">
                <a:solidFill>
                  <a:srgbClr val="38512F"/>
                </a:solidFill>
                <a:effectLst/>
                <a:latin typeface="Lora" pitchFamily="2" charset="0"/>
              </a:rPr>
              <a:t>Desarrollo</a:t>
            </a:r>
          </a:p>
          <a:p>
            <a:pPr algn="l"/>
            <a:r>
              <a:rPr lang="es-ES" sz="1400" b="0" i="0" dirty="0">
                <a:solidFill>
                  <a:srgbClr val="1F2328"/>
                </a:solidFill>
                <a:effectLst/>
                <a:latin typeface="Source Sans Pro" panose="020B0503030403020204" pitchFamily="34" charset="0"/>
                <a:ea typeface="Source Sans Pro" panose="020B0503030403020204" pitchFamily="34" charset="0"/>
              </a:rPr>
              <a:t>➢ Implementar el modelo de datos adecuado para el análisis: debe generar un modelo lo más cercano a un modelo estrella.</a:t>
            </a:r>
          </a:p>
          <a:p>
            <a:pPr algn="l"/>
            <a:r>
              <a:rPr lang="es-ES" sz="1400" b="0" i="0" dirty="0">
                <a:solidFill>
                  <a:srgbClr val="1F2328"/>
                </a:solidFill>
                <a:effectLst/>
                <a:latin typeface="Source Sans Pro" panose="020B0503030403020204" pitchFamily="34" charset="0"/>
                <a:ea typeface="Source Sans Pro" panose="020B0503030403020204" pitchFamily="34" charset="0"/>
              </a:rPr>
              <a:t>➢ Métricas de DAX para calcular:</a:t>
            </a:r>
          </a:p>
          <a:p>
            <a:pPr lvl="1"/>
            <a:r>
              <a:rPr lang="es-ES" sz="1400" b="0" i="0" dirty="0">
                <a:solidFill>
                  <a:srgbClr val="1F2328"/>
                </a:solidFill>
                <a:effectLst/>
                <a:latin typeface="Source Sans Pro" panose="020B0503030403020204" pitchFamily="34" charset="0"/>
                <a:ea typeface="Source Sans Pro" panose="020B0503030403020204" pitchFamily="34" charset="0"/>
              </a:rPr>
              <a:t>• Total de clientes.</a:t>
            </a:r>
          </a:p>
          <a:p>
            <a:pPr lvl="1"/>
            <a:r>
              <a:rPr lang="es-ES" sz="1400" b="0" i="0" dirty="0">
                <a:solidFill>
                  <a:srgbClr val="1F2328"/>
                </a:solidFill>
                <a:effectLst/>
                <a:latin typeface="Source Sans Pro" panose="020B0503030403020204" pitchFamily="34" charset="0"/>
                <a:ea typeface="Source Sans Pro" panose="020B0503030403020204" pitchFamily="34" charset="0"/>
              </a:rPr>
              <a:t>• Ingreso medio de los clientes.</a:t>
            </a:r>
          </a:p>
          <a:p>
            <a:pPr lvl="1"/>
            <a:r>
              <a:rPr lang="es-ES" sz="1400" b="0" i="0" dirty="0">
                <a:solidFill>
                  <a:srgbClr val="1F2328"/>
                </a:solidFill>
                <a:effectLst/>
                <a:latin typeface="Source Sans Pro" panose="020B0503030403020204" pitchFamily="34" charset="0"/>
                <a:ea typeface="Source Sans Pro" panose="020B0503030403020204" pitchFamily="34" charset="0"/>
              </a:rPr>
              <a:t>• Totales de compras por producto.</a:t>
            </a:r>
          </a:p>
          <a:p>
            <a:pPr lvl="1"/>
            <a:r>
              <a:rPr lang="es-ES" sz="1400" b="0" i="0" dirty="0">
                <a:solidFill>
                  <a:srgbClr val="1F2328"/>
                </a:solidFill>
                <a:effectLst/>
                <a:latin typeface="Source Sans Pro" panose="020B0503030403020204" pitchFamily="34" charset="0"/>
                <a:ea typeface="Source Sans Pro" panose="020B0503030403020204" pitchFamily="34" charset="0"/>
              </a:rPr>
              <a:t>• Totales por campañas.</a:t>
            </a:r>
          </a:p>
          <a:p>
            <a:pPr lvl="1"/>
            <a:r>
              <a:rPr lang="es-ES" sz="1400" b="0" i="0" dirty="0">
                <a:solidFill>
                  <a:srgbClr val="1F2328"/>
                </a:solidFill>
                <a:effectLst/>
                <a:latin typeface="Source Sans Pro" panose="020B0503030403020204" pitchFamily="34" charset="0"/>
                <a:ea typeface="Source Sans Pro" panose="020B0503030403020204" pitchFamily="34" charset="0"/>
              </a:rPr>
              <a:t>• Tabla calendario.</a:t>
            </a:r>
          </a:p>
          <a:p>
            <a:pPr algn="l"/>
            <a:r>
              <a:rPr lang="es-ES" sz="1400" b="0" i="0" dirty="0">
                <a:solidFill>
                  <a:srgbClr val="1F2328"/>
                </a:solidFill>
                <a:effectLst/>
                <a:latin typeface="Source Sans Pro" panose="020B0503030403020204" pitchFamily="34" charset="0"/>
                <a:ea typeface="Source Sans Pro" panose="020B0503030403020204" pitchFamily="34" charset="0"/>
              </a:rPr>
              <a:t>➢ Desarrollar visualizaciones que permitan comprender los datos:</a:t>
            </a:r>
          </a:p>
          <a:p>
            <a:pPr lvl="1"/>
            <a:r>
              <a:rPr lang="es-ES" sz="1400" b="0" i="0" dirty="0">
                <a:solidFill>
                  <a:srgbClr val="1F2328"/>
                </a:solidFill>
                <a:effectLst/>
                <a:latin typeface="Source Sans Pro" panose="020B0503030403020204" pitchFamily="34" charset="0"/>
                <a:ea typeface="Source Sans Pro" panose="020B0503030403020204" pitchFamily="34" charset="0"/>
              </a:rPr>
              <a:t>• Gráficos de líneas.</a:t>
            </a:r>
          </a:p>
          <a:p>
            <a:pPr lvl="1"/>
            <a:r>
              <a:rPr lang="es-ES" sz="1400" b="0" i="0" dirty="0">
                <a:solidFill>
                  <a:srgbClr val="1F2328"/>
                </a:solidFill>
                <a:effectLst/>
                <a:latin typeface="Source Sans Pro" panose="020B0503030403020204" pitchFamily="34" charset="0"/>
                <a:ea typeface="Source Sans Pro" panose="020B0503030403020204" pitchFamily="34" charset="0"/>
              </a:rPr>
              <a:t>• Gráficos de barras (pueden ser apiladas).</a:t>
            </a:r>
          </a:p>
          <a:p>
            <a:pPr lvl="1"/>
            <a:r>
              <a:rPr lang="es-ES" sz="1400" b="0" i="0" dirty="0">
                <a:solidFill>
                  <a:srgbClr val="1F2328"/>
                </a:solidFill>
                <a:effectLst/>
                <a:latin typeface="Source Sans Pro" panose="020B0503030403020204" pitchFamily="34" charset="0"/>
                <a:ea typeface="Source Sans Pro" panose="020B0503030403020204" pitchFamily="34" charset="0"/>
              </a:rPr>
              <a:t>• Gráficos de anillos.</a:t>
            </a:r>
          </a:p>
          <a:p>
            <a:pPr lvl="1"/>
            <a:r>
              <a:rPr lang="es-ES" sz="1400" b="0" i="0" dirty="0">
                <a:solidFill>
                  <a:srgbClr val="1F2328"/>
                </a:solidFill>
                <a:effectLst/>
                <a:latin typeface="Source Sans Pro" panose="020B0503030403020204" pitchFamily="34" charset="0"/>
                <a:ea typeface="Source Sans Pro" panose="020B0503030403020204" pitchFamily="34" charset="0"/>
              </a:rPr>
              <a:t>• Tablas.</a:t>
            </a:r>
          </a:p>
          <a:p>
            <a:pPr lvl="1"/>
            <a:r>
              <a:rPr lang="es-ES" sz="1400" b="0" i="0" dirty="0">
                <a:solidFill>
                  <a:srgbClr val="1F2328"/>
                </a:solidFill>
                <a:effectLst/>
                <a:latin typeface="Source Sans Pro" panose="020B0503030403020204" pitchFamily="34" charset="0"/>
                <a:ea typeface="Source Sans Pro" panose="020B0503030403020204" pitchFamily="34" charset="0"/>
              </a:rPr>
              <a:t>• Matrices.</a:t>
            </a:r>
          </a:p>
          <a:p>
            <a:pPr algn="l"/>
            <a:r>
              <a:rPr lang="es-ES" sz="1400" b="0" i="0" dirty="0">
                <a:solidFill>
                  <a:srgbClr val="1F2328"/>
                </a:solidFill>
                <a:effectLst/>
                <a:latin typeface="Source Sans Pro" panose="020B0503030403020204" pitchFamily="34" charset="0"/>
                <a:ea typeface="Source Sans Pro" panose="020B0503030403020204" pitchFamily="34" charset="0"/>
              </a:rPr>
              <a:t>➢ Paneles de filtro.</a:t>
            </a:r>
          </a:p>
          <a:p>
            <a:pPr lvl="1"/>
            <a:r>
              <a:rPr lang="es-ES" sz="1400" b="0" i="0" dirty="0">
                <a:solidFill>
                  <a:srgbClr val="1F2328"/>
                </a:solidFill>
                <a:effectLst/>
                <a:latin typeface="Source Sans Pro" panose="020B0503030403020204" pitchFamily="34" charset="0"/>
                <a:ea typeface="Source Sans Pro" panose="020B0503030403020204" pitchFamily="34" charset="0"/>
              </a:rPr>
              <a:t>• Debes incluir por lo menos dos filtros sincronizados. Año, Mes y Estado Civil.</a:t>
            </a:r>
          </a:p>
          <a:p>
            <a:pPr algn="l"/>
            <a:r>
              <a:rPr lang="es-ES" sz="1400" b="0" i="0" dirty="0">
                <a:solidFill>
                  <a:srgbClr val="1F2328"/>
                </a:solidFill>
                <a:effectLst/>
                <a:latin typeface="Source Sans Pro" panose="020B0503030403020204" pitchFamily="34" charset="0"/>
                <a:ea typeface="Source Sans Pro" panose="020B0503030403020204" pitchFamily="34" charset="0"/>
              </a:rPr>
              <a:t>➢ Marcadores y botones de navegación</a:t>
            </a:r>
          </a:p>
          <a:p>
            <a:pPr algn="l"/>
            <a:r>
              <a:rPr lang="es-ES" sz="1400" b="0" i="0" dirty="0">
                <a:solidFill>
                  <a:srgbClr val="1F2328"/>
                </a:solidFill>
                <a:effectLst/>
                <a:latin typeface="Source Sans Pro" panose="020B0503030403020204" pitchFamily="34" charset="0"/>
                <a:ea typeface="Source Sans Pro" panose="020B0503030403020204" pitchFamily="34" charset="0"/>
              </a:rPr>
              <a:t>➢ Extrae los datos de la web:</a:t>
            </a:r>
          </a:p>
          <a:p>
            <a:pPr algn="l"/>
            <a:r>
              <a:rPr lang="es-ES" sz="1400" b="0" i="0" u="sng" dirty="0">
                <a:solidFill>
                  <a:srgbClr val="1F2328"/>
                </a:solidFill>
                <a:effectLst/>
                <a:latin typeface="Source Sans Pro" panose="020B0503030403020204" pitchFamily="34" charset="0"/>
                <a:ea typeface="Source Sans Pro" panose="020B0503030403020204" pitchFamily="34" charset="0"/>
                <a:hlinkClick r:id="rId3"/>
              </a:rPr>
              <a:t>https://www.kaggle.com/datasets/rodsaldanha/arketing-campaign?resource=download</a:t>
            </a:r>
            <a:endParaRPr lang="es-ES" sz="1400" b="0" i="0" dirty="0">
              <a:solidFill>
                <a:srgbClr val="1F2328"/>
              </a:solidFill>
              <a:effectLst/>
              <a:latin typeface="Source Sans Pro" panose="020B0503030403020204" pitchFamily="34" charset="0"/>
              <a:ea typeface="Source Sans Pro" panose="020B0503030403020204" pitchFamily="34" charset="0"/>
            </a:endParaRPr>
          </a:p>
          <a:p>
            <a:pPr algn="l"/>
            <a:endParaRPr lang="es-ES" sz="1400" b="0" i="0" dirty="0">
              <a:solidFill>
                <a:srgbClr val="1F2328"/>
              </a:solidFill>
              <a:effectLst/>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98450174"/>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2C532-14E5-201F-045A-A0428299CB35}"/>
            </a:ext>
          </a:extLst>
        </p:cNvPr>
        <p:cNvGrpSpPr/>
        <p:nvPr/>
      </p:nvGrpSpPr>
      <p:grpSpPr>
        <a:xfrm>
          <a:off x="0" y="0"/>
          <a:ext cx="0" cy="0"/>
          <a:chOff x="0" y="0"/>
          <a:chExt cx="0" cy="0"/>
        </a:xfrm>
      </p:grpSpPr>
      <p:sp>
        <p:nvSpPr>
          <p:cNvPr id="4" name="Text 1">
            <a:extLst>
              <a:ext uri="{FF2B5EF4-FFF2-40B4-BE49-F238E27FC236}">
                <a16:creationId xmlns:a16="http://schemas.microsoft.com/office/drawing/2014/main" id="{74173A13-019F-7F2C-E946-533C0BAAAD22}"/>
              </a:ext>
            </a:extLst>
          </p:cNvPr>
          <p:cNvSpPr/>
          <p:nvPr/>
        </p:nvSpPr>
        <p:spPr>
          <a:xfrm>
            <a:off x="5135265" y="1630758"/>
            <a:ext cx="6493470" cy="4499585"/>
          </a:xfrm>
          <a:prstGeom prst="rect">
            <a:avLst/>
          </a:prstGeom>
          <a:noFill/>
          <a:ln/>
        </p:spPr>
        <p:txBody>
          <a:bodyPr wrap="square" lIns="0" tIns="0" rIns="0" bIns="0" rtlCol="0" anchor="t"/>
          <a:lstStyle/>
          <a:p>
            <a:pPr defTabSz="380985">
              <a:lnSpc>
                <a:spcPts val="2000"/>
              </a:lnSpc>
            </a:pPr>
            <a:endParaRPr lang="en-US" sz="1250" dirty="0">
              <a:solidFill>
                <a:prstClr val="black"/>
              </a:solidFill>
              <a:latin typeface="Corbel" panose="020B0503020204020204"/>
            </a:endParaRPr>
          </a:p>
        </p:txBody>
      </p:sp>
      <p:sp>
        <p:nvSpPr>
          <p:cNvPr id="10" name="Text 7">
            <a:extLst>
              <a:ext uri="{FF2B5EF4-FFF2-40B4-BE49-F238E27FC236}">
                <a16:creationId xmlns:a16="http://schemas.microsoft.com/office/drawing/2014/main" id="{816EE153-2429-0301-40D8-311E256B0DEF}"/>
              </a:ext>
            </a:extLst>
          </p:cNvPr>
          <p:cNvSpPr/>
          <p:nvPr/>
        </p:nvSpPr>
        <p:spPr>
          <a:xfrm>
            <a:off x="6261894" y="3078262"/>
            <a:ext cx="5366842" cy="514945"/>
          </a:xfrm>
          <a:prstGeom prst="rect">
            <a:avLst/>
          </a:prstGeom>
          <a:noFill/>
          <a:ln/>
        </p:spPr>
        <p:txBody>
          <a:bodyPr wrap="square" lIns="0" tIns="0" rIns="0" bIns="0" rtlCol="0" anchor="t"/>
          <a:lstStyle/>
          <a:p>
            <a:pPr defTabSz="380985">
              <a:lnSpc>
                <a:spcPts val="2000"/>
              </a:lnSpc>
            </a:pPr>
            <a:endParaRPr lang="en-US" sz="1250" dirty="0">
              <a:solidFill>
                <a:prstClr val="black"/>
              </a:solidFill>
              <a:latin typeface="Corbel" panose="020B0503020204020204"/>
            </a:endParaRPr>
          </a:p>
        </p:txBody>
      </p:sp>
      <p:sp>
        <p:nvSpPr>
          <p:cNvPr id="20" name="Text 17">
            <a:extLst>
              <a:ext uri="{FF2B5EF4-FFF2-40B4-BE49-F238E27FC236}">
                <a16:creationId xmlns:a16="http://schemas.microsoft.com/office/drawing/2014/main" id="{7E03C5DA-C018-42AD-C368-D433E4ED7ABE}"/>
              </a:ext>
            </a:extLst>
          </p:cNvPr>
          <p:cNvSpPr/>
          <p:nvPr/>
        </p:nvSpPr>
        <p:spPr>
          <a:xfrm>
            <a:off x="6261894" y="5740103"/>
            <a:ext cx="5366842" cy="514945"/>
          </a:xfrm>
          <a:prstGeom prst="rect">
            <a:avLst/>
          </a:prstGeom>
          <a:noFill/>
          <a:ln/>
        </p:spPr>
        <p:txBody>
          <a:bodyPr wrap="square" lIns="0" tIns="0" rIns="0" bIns="0" rtlCol="0" anchor="t"/>
          <a:lstStyle/>
          <a:p>
            <a:pPr defTabSz="380985">
              <a:lnSpc>
                <a:spcPts val="2000"/>
              </a:lnSpc>
            </a:pPr>
            <a:endParaRPr lang="en-US" sz="1250" dirty="0">
              <a:solidFill>
                <a:prstClr val="black"/>
              </a:solidFill>
              <a:latin typeface="Corbel" panose="020B0503020204020204"/>
            </a:endParaRPr>
          </a:p>
        </p:txBody>
      </p:sp>
      <p:sp>
        <p:nvSpPr>
          <p:cNvPr id="22" name="CuadroTexto 21">
            <a:extLst>
              <a:ext uri="{FF2B5EF4-FFF2-40B4-BE49-F238E27FC236}">
                <a16:creationId xmlns:a16="http://schemas.microsoft.com/office/drawing/2014/main" id="{39F94EB3-DB49-2A91-D782-01DED6C799A8}"/>
              </a:ext>
            </a:extLst>
          </p:cNvPr>
          <p:cNvSpPr txBox="1"/>
          <p:nvPr/>
        </p:nvSpPr>
        <p:spPr>
          <a:xfrm>
            <a:off x="351851" y="345738"/>
            <a:ext cx="11432318" cy="6709529"/>
          </a:xfrm>
          <a:prstGeom prst="rect">
            <a:avLst/>
          </a:prstGeom>
          <a:noFill/>
        </p:spPr>
        <p:txBody>
          <a:bodyPr wrap="square">
            <a:spAutoFit/>
          </a:bodyPr>
          <a:lstStyle/>
          <a:p>
            <a:pPr algn="l"/>
            <a:r>
              <a:rPr lang="es-ES" sz="2000" b="1" i="0" dirty="0">
                <a:solidFill>
                  <a:srgbClr val="38512F"/>
                </a:solidFill>
                <a:effectLst/>
                <a:latin typeface="Lora" pitchFamily="2" charset="0"/>
                <a:ea typeface="Source Sans Pro" panose="020B0503030403020204" pitchFamily="34" charset="0"/>
              </a:rPr>
              <a:t>Fases de </a:t>
            </a:r>
            <a:r>
              <a:rPr lang="es-ES" sz="2000" b="1" i="0" dirty="0" err="1">
                <a:solidFill>
                  <a:srgbClr val="38512F"/>
                </a:solidFill>
                <a:effectLst/>
                <a:latin typeface="Lora" pitchFamily="2" charset="0"/>
                <a:ea typeface="Source Sans Pro" panose="020B0503030403020204" pitchFamily="34" charset="0"/>
              </a:rPr>
              <a:t>Power</a:t>
            </a:r>
            <a:r>
              <a:rPr lang="es-ES" sz="2000" b="1" i="0" dirty="0">
                <a:solidFill>
                  <a:srgbClr val="38512F"/>
                </a:solidFill>
                <a:effectLst/>
                <a:latin typeface="Lora" pitchFamily="2" charset="0"/>
                <a:ea typeface="Source Sans Pro" panose="020B0503030403020204" pitchFamily="34" charset="0"/>
              </a:rPr>
              <a:t> BI</a:t>
            </a:r>
          </a:p>
          <a:p>
            <a:pPr algn="l"/>
            <a:endParaRPr lang="es-ES" sz="2000" b="1" i="0" dirty="0">
              <a:solidFill>
                <a:srgbClr val="38512F"/>
              </a:solidFill>
              <a:effectLst/>
              <a:latin typeface="Lora" pitchFamily="2" charset="0"/>
              <a:ea typeface="Source Sans Pro" panose="020B0503030403020204" pitchFamily="34" charset="0"/>
            </a:endParaRPr>
          </a:p>
          <a:p>
            <a:pPr algn="l"/>
            <a:r>
              <a:rPr lang="es-ES" sz="1400" b="1" i="0" dirty="0">
                <a:solidFill>
                  <a:srgbClr val="38512F"/>
                </a:solidFill>
                <a:effectLst/>
                <a:latin typeface="Source Sans Pro" panose="020B0503030403020204" pitchFamily="34" charset="0"/>
                <a:ea typeface="Source Sans Pro" panose="020B0503030403020204" pitchFamily="34" charset="0"/>
              </a:rPr>
              <a:t>Gestión de Datos (GD):</a:t>
            </a:r>
          </a:p>
          <a:p>
            <a:pPr lvl="1"/>
            <a:r>
              <a:rPr lang="es-ES" sz="1400" b="0" i="0" dirty="0">
                <a:solidFill>
                  <a:srgbClr val="1F2328"/>
                </a:solidFill>
                <a:effectLst/>
                <a:latin typeface="Source Sans Pro" panose="020B0503030403020204" pitchFamily="34" charset="0"/>
                <a:ea typeface="Source Sans Pro" panose="020B0503030403020204" pitchFamily="34" charset="0"/>
              </a:rPr>
              <a:t>• Conexión y Actualización de Datos: Importar datos de diversas fuentes.</a:t>
            </a:r>
          </a:p>
          <a:p>
            <a:pPr lvl="1"/>
            <a:r>
              <a:rPr lang="es-ES" sz="1400" b="0" i="0" dirty="0">
                <a:solidFill>
                  <a:srgbClr val="1F2328"/>
                </a:solidFill>
                <a:effectLst/>
                <a:latin typeface="Source Sans Pro" panose="020B0503030403020204" pitchFamily="34" charset="0"/>
                <a:ea typeface="Source Sans Pro" panose="020B0503030403020204" pitchFamily="34" charset="0"/>
              </a:rPr>
              <a:t>• </a:t>
            </a:r>
            <a:r>
              <a:rPr lang="es-ES" sz="1400" b="0" i="0" dirty="0" err="1">
                <a:solidFill>
                  <a:srgbClr val="1F2328"/>
                </a:solidFill>
                <a:effectLst/>
                <a:latin typeface="Source Sans Pro" panose="020B0503030403020204" pitchFamily="34" charset="0"/>
                <a:ea typeface="Source Sans Pro" panose="020B0503030403020204" pitchFamily="34" charset="0"/>
              </a:rPr>
              <a:t>Query</a:t>
            </a:r>
            <a:r>
              <a:rPr lang="es-ES" sz="1400" b="0" i="0" dirty="0">
                <a:solidFill>
                  <a:srgbClr val="1F2328"/>
                </a:solidFill>
                <a:effectLst/>
                <a:latin typeface="Source Sans Pro" panose="020B0503030403020204" pitchFamily="34" charset="0"/>
                <a:ea typeface="Source Sans Pro" panose="020B0503030403020204" pitchFamily="34" charset="0"/>
              </a:rPr>
              <a:t> Editor: Limpieza, transformación y preparación de datos.</a:t>
            </a:r>
          </a:p>
          <a:p>
            <a:pPr algn="l"/>
            <a:r>
              <a:rPr lang="es-ES" sz="1400" b="1" i="0" dirty="0">
                <a:solidFill>
                  <a:srgbClr val="38512F"/>
                </a:solidFill>
                <a:effectLst/>
                <a:latin typeface="Source Sans Pro" panose="020B0503030403020204" pitchFamily="34" charset="0"/>
                <a:ea typeface="Source Sans Pro" panose="020B0503030403020204" pitchFamily="34" charset="0"/>
              </a:rPr>
              <a:t>Modelado de Datos (DM):</a:t>
            </a:r>
          </a:p>
          <a:p>
            <a:pPr lvl="1"/>
            <a:r>
              <a:rPr lang="es-ES" sz="1400" b="0" i="0" dirty="0">
                <a:solidFill>
                  <a:srgbClr val="1F2328"/>
                </a:solidFill>
                <a:effectLst/>
                <a:latin typeface="Source Sans Pro" panose="020B0503030403020204" pitchFamily="34" charset="0"/>
                <a:ea typeface="Source Sans Pro" panose="020B0503030403020204" pitchFamily="34" charset="0"/>
              </a:rPr>
              <a:t>• Relaciones de Tablas: Establecer conexiones entre diferentes tablas.</a:t>
            </a:r>
          </a:p>
          <a:p>
            <a:pPr lvl="1"/>
            <a:r>
              <a:rPr lang="es-ES" sz="1400" b="0" i="0" dirty="0">
                <a:solidFill>
                  <a:srgbClr val="1F2328"/>
                </a:solidFill>
                <a:effectLst/>
                <a:latin typeface="Source Sans Pro" panose="020B0503030403020204" pitchFamily="34" charset="0"/>
                <a:ea typeface="Source Sans Pro" panose="020B0503030403020204" pitchFamily="34" charset="0"/>
              </a:rPr>
              <a:t>• Introducción a DAX: Lenguaje de fórmulas para análisis avanzados.</a:t>
            </a:r>
          </a:p>
          <a:p>
            <a:pPr algn="l"/>
            <a:r>
              <a:rPr lang="es-ES" sz="1400" b="1" i="0" dirty="0">
                <a:solidFill>
                  <a:srgbClr val="38512F"/>
                </a:solidFill>
                <a:effectLst/>
                <a:latin typeface="Source Sans Pro" panose="020B0503030403020204" pitchFamily="34" charset="0"/>
                <a:ea typeface="Source Sans Pro" panose="020B0503030403020204" pitchFamily="34" charset="0"/>
              </a:rPr>
              <a:t>Visualización de Datos (DV):</a:t>
            </a:r>
          </a:p>
          <a:p>
            <a:pPr lvl="1"/>
            <a:r>
              <a:rPr lang="es-ES" sz="1400" b="0" i="0" dirty="0">
                <a:solidFill>
                  <a:srgbClr val="1F2328"/>
                </a:solidFill>
                <a:effectLst/>
                <a:latin typeface="Source Sans Pro" panose="020B0503030403020204" pitchFamily="34" charset="0"/>
                <a:ea typeface="Source Sans Pro" panose="020B0503030403020204" pitchFamily="34" charset="0"/>
              </a:rPr>
              <a:t>• Creación de Visualizaciones: Seleccionar el tipo de gráfico adecuado.</a:t>
            </a:r>
          </a:p>
          <a:p>
            <a:pPr lvl="1"/>
            <a:r>
              <a:rPr lang="es-ES" sz="1400" b="0" i="0" dirty="0">
                <a:solidFill>
                  <a:srgbClr val="1F2328"/>
                </a:solidFill>
                <a:effectLst/>
                <a:latin typeface="Source Sans Pro" panose="020B0503030403020204" pitchFamily="34" charset="0"/>
                <a:ea typeface="Source Sans Pro" panose="020B0503030403020204" pitchFamily="34" charset="0"/>
              </a:rPr>
              <a:t>• Interacciones y Filtros: Crear reportes interactivos.</a:t>
            </a:r>
          </a:p>
          <a:p>
            <a:pPr lvl="1"/>
            <a:r>
              <a:rPr lang="es-ES" sz="1400" b="0" i="0" dirty="0">
                <a:solidFill>
                  <a:srgbClr val="1F2328"/>
                </a:solidFill>
                <a:effectLst/>
                <a:latin typeface="Source Sans Pro" panose="020B0503030403020204" pitchFamily="34" charset="0"/>
                <a:ea typeface="Source Sans Pro" panose="020B0503030403020204" pitchFamily="34" charset="0"/>
              </a:rPr>
              <a:t>• Formato de Visualizaciones: Personalizar la apariencia de los gráficos.</a:t>
            </a:r>
          </a:p>
          <a:p>
            <a:pPr algn="l"/>
            <a:r>
              <a:rPr lang="es-ES" sz="1400" b="1" i="0" dirty="0">
                <a:solidFill>
                  <a:srgbClr val="38512F"/>
                </a:solidFill>
                <a:effectLst/>
                <a:latin typeface="Source Sans Pro" panose="020B0503030403020204" pitchFamily="34" charset="0"/>
                <a:ea typeface="Source Sans Pro" panose="020B0503030403020204" pitchFamily="34" charset="0"/>
              </a:rPr>
              <a:t>Presentación de Reportes (DR):</a:t>
            </a:r>
          </a:p>
          <a:p>
            <a:pPr lvl="1"/>
            <a:r>
              <a:rPr lang="es-ES" sz="1400" b="0" i="0" dirty="0">
                <a:solidFill>
                  <a:srgbClr val="1F2328"/>
                </a:solidFill>
                <a:effectLst/>
                <a:latin typeface="Source Sans Pro" panose="020B0503030403020204" pitchFamily="34" charset="0"/>
                <a:ea typeface="Source Sans Pro" panose="020B0503030403020204" pitchFamily="34" charset="0"/>
              </a:rPr>
              <a:t>• Formato de Reporte: Diseño y estructura del reporte.</a:t>
            </a:r>
          </a:p>
          <a:p>
            <a:pPr lvl="1"/>
            <a:r>
              <a:rPr lang="es-ES" sz="1400" b="0" i="0" dirty="0">
                <a:solidFill>
                  <a:srgbClr val="1F2328"/>
                </a:solidFill>
                <a:effectLst/>
                <a:latin typeface="Source Sans Pro" panose="020B0503030403020204" pitchFamily="34" charset="0"/>
                <a:ea typeface="Source Sans Pro" panose="020B0503030403020204" pitchFamily="34" charset="0"/>
              </a:rPr>
              <a:t>• Publicación y Compartición: Compartir reportes en línea.</a:t>
            </a:r>
          </a:p>
          <a:p>
            <a:pPr algn="l"/>
            <a:endParaRPr lang="es-ES" sz="2000" b="1" i="0" dirty="0">
              <a:solidFill>
                <a:srgbClr val="38512F"/>
              </a:solidFill>
              <a:effectLst/>
              <a:latin typeface="Lora" pitchFamily="2" charset="0"/>
              <a:ea typeface="Source Sans Pro" panose="020B0503030403020204" pitchFamily="34" charset="0"/>
            </a:endParaRPr>
          </a:p>
          <a:p>
            <a:pPr algn="l"/>
            <a:r>
              <a:rPr lang="es-ES" sz="2000" b="1" i="0" dirty="0">
                <a:solidFill>
                  <a:srgbClr val="38512F"/>
                </a:solidFill>
                <a:effectLst/>
                <a:latin typeface="Lora" pitchFamily="2" charset="0"/>
                <a:ea typeface="Source Sans Pro" panose="020B0503030403020204" pitchFamily="34" charset="0"/>
              </a:rPr>
              <a:t>Campos y registros</a:t>
            </a:r>
          </a:p>
          <a:p>
            <a:pPr algn="l"/>
            <a:r>
              <a:rPr lang="es-ES" sz="1400" b="0" i="0" dirty="0">
                <a:solidFill>
                  <a:srgbClr val="1F2328"/>
                </a:solidFill>
                <a:effectLst/>
                <a:latin typeface="Source Sans Pro" panose="020B0503030403020204" pitchFamily="34" charset="0"/>
                <a:ea typeface="Source Sans Pro" panose="020B0503030403020204" pitchFamily="34" charset="0"/>
              </a:rPr>
              <a:t>Los campos que conforman el </a:t>
            </a:r>
            <a:r>
              <a:rPr lang="es-ES" sz="1400" b="0" i="0" dirty="0" err="1">
                <a:solidFill>
                  <a:srgbClr val="1F2328"/>
                </a:solidFill>
                <a:effectLst/>
                <a:latin typeface="Source Sans Pro" panose="020B0503030403020204" pitchFamily="34" charset="0"/>
                <a:ea typeface="Source Sans Pro" panose="020B0503030403020204" pitchFamily="34" charset="0"/>
              </a:rPr>
              <a:t>dataset</a:t>
            </a:r>
            <a:r>
              <a:rPr lang="es-ES" sz="1400" b="0" i="0" dirty="0">
                <a:solidFill>
                  <a:srgbClr val="1F2328"/>
                </a:solidFill>
                <a:effectLst/>
                <a:latin typeface="Source Sans Pro" panose="020B0503030403020204" pitchFamily="34" charset="0"/>
                <a:ea typeface="Source Sans Pro" panose="020B0503030403020204" pitchFamily="34" charset="0"/>
              </a:rPr>
              <a:t> podrían ser clasificados en 4 grupos principales, siendo 29 en total:</a:t>
            </a:r>
          </a:p>
          <a:p>
            <a:pPr marL="285750" indent="-285750" algn="l">
              <a:buFont typeface="Arial" panose="020B0604020202020204" pitchFamily="34" charset="0"/>
              <a:buChar char="•"/>
            </a:pPr>
            <a:r>
              <a:rPr lang="es-ES" sz="1400" b="1" i="0" dirty="0">
                <a:solidFill>
                  <a:srgbClr val="38512F"/>
                </a:solidFill>
                <a:effectLst/>
                <a:latin typeface="Source Sans Pro" panose="020B0503030403020204" pitchFamily="34" charset="0"/>
                <a:ea typeface="Source Sans Pro" panose="020B0503030403020204" pitchFamily="34" charset="0"/>
              </a:rPr>
              <a:t>Datos Demográficos y Personales:</a:t>
            </a:r>
            <a:endParaRPr lang="es-ES" sz="1400" b="0" i="0" dirty="0">
              <a:solidFill>
                <a:srgbClr val="38512F"/>
              </a:solidFill>
              <a:effectLst/>
              <a:latin typeface="Source Sans Pro" panose="020B0503030403020204" pitchFamily="34" charset="0"/>
              <a:ea typeface="Source Sans Pro" panose="020B0503030403020204" pitchFamily="34" charset="0"/>
            </a:endParaRPr>
          </a:p>
          <a:p>
            <a:pPr lvl="1">
              <a:buFont typeface="+mj-lt"/>
              <a:buAutoNum type="arabicPeriod"/>
            </a:pPr>
            <a:r>
              <a:rPr lang="es-ES" sz="1400" b="1" i="0" dirty="0">
                <a:solidFill>
                  <a:srgbClr val="1F2328"/>
                </a:solidFill>
                <a:effectLst/>
                <a:latin typeface="Source Sans Pro" panose="020B0503030403020204" pitchFamily="34" charset="0"/>
                <a:ea typeface="Source Sans Pro" panose="020B0503030403020204" pitchFamily="34" charset="0"/>
              </a:rPr>
              <a:t>ID</a:t>
            </a:r>
            <a:r>
              <a:rPr lang="es-ES" sz="1400" b="0" i="0" dirty="0">
                <a:solidFill>
                  <a:srgbClr val="1F2328"/>
                </a:solidFill>
                <a:effectLst/>
                <a:latin typeface="Source Sans Pro" panose="020B0503030403020204" pitchFamily="34" charset="0"/>
                <a:ea typeface="Source Sans Pro" panose="020B0503030403020204" pitchFamily="34" charset="0"/>
              </a:rPr>
              <a:t>: Identificación única del cliente. (Tipo de dato: Entero)</a:t>
            </a:r>
          </a:p>
          <a:p>
            <a:pPr lvl="1">
              <a:buFont typeface="+mj-lt"/>
              <a:buAutoNum type="arabicPeriod"/>
            </a:pPr>
            <a:r>
              <a:rPr lang="es-ES" sz="1400" b="1" i="0" dirty="0" err="1">
                <a:solidFill>
                  <a:srgbClr val="1F2328"/>
                </a:solidFill>
                <a:effectLst/>
                <a:latin typeface="Source Sans Pro" panose="020B0503030403020204" pitchFamily="34" charset="0"/>
                <a:ea typeface="Source Sans Pro" panose="020B0503030403020204" pitchFamily="34" charset="0"/>
              </a:rPr>
              <a:t>Year_Birth</a:t>
            </a:r>
            <a:r>
              <a:rPr lang="es-ES" sz="1400" b="0" i="0" dirty="0">
                <a:solidFill>
                  <a:srgbClr val="1F2328"/>
                </a:solidFill>
                <a:effectLst/>
                <a:latin typeface="Source Sans Pro" panose="020B0503030403020204" pitchFamily="34" charset="0"/>
                <a:ea typeface="Source Sans Pro" panose="020B0503030403020204" pitchFamily="34" charset="0"/>
              </a:rPr>
              <a:t>: Año de nacimiento del cliente. (Tipo de dato: Entero)</a:t>
            </a:r>
          </a:p>
          <a:p>
            <a:pPr lvl="1">
              <a:buFont typeface="+mj-lt"/>
              <a:buAutoNum type="arabicPeriod"/>
            </a:pPr>
            <a:r>
              <a:rPr lang="es-ES" sz="1400" b="1" i="0" dirty="0" err="1">
                <a:solidFill>
                  <a:srgbClr val="1F2328"/>
                </a:solidFill>
                <a:effectLst/>
                <a:latin typeface="Source Sans Pro" panose="020B0503030403020204" pitchFamily="34" charset="0"/>
                <a:ea typeface="Source Sans Pro" panose="020B0503030403020204" pitchFamily="34" charset="0"/>
              </a:rPr>
              <a:t>Education</a:t>
            </a:r>
            <a:r>
              <a:rPr lang="es-ES" sz="1400" b="0" i="0" dirty="0">
                <a:solidFill>
                  <a:srgbClr val="1F2328"/>
                </a:solidFill>
                <a:effectLst/>
                <a:latin typeface="Source Sans Pro" panose="020B0503030403020204" pitchFamily="34" charset="0"/>
                <a:ea typeface="Source Sans Pro" panose="020B0503030403020204" pitchFamily="34" charset="0"/>
              </a:rPr>
              <a:t>: Nivel educativo del cliente. (Tipo de dato: Cadena de texto)</a:t>
            </a:r>
          </a:p>
          <a:p>
            <a:pPr lvl="1">
              <a:buFont typeface="+mj-lt"/>
              <a:buAutoNum type="arabicPeriod"/>
            </a:pPr>
            <a:r>
              <a:rPr lang="es-ES" sz="1400" b="1" i="0" dirty="0" err="1">
                <a:solidFill>
                  <a:srgbClr val="1F2328"/>
                </a:solidFill>
                <a:effectLst/>
                <a:latin typeface="Source Sans Pro" panose="020B0503030403020204" pitchFamily="34" charset="0"/>
                <a:ea typeface="Source Sans Pro" panose="020B0503030403020204" pitchFamily="34" charset="0"/>
              </a:rPr>
              <a:t>Marital_Status</a:t>
            </a:r>
            <a:r>
              <a:rPr lang="es-ES" sz="1400" b="0" i="0" dirty="0">
                <a:solidFill>
                  <a:srgbClr val="1F2328"/>
                </a:solidFill>
                <a:effectLst/>
                <a:latin typeface="Source Sans Pro" panose="020B0503030403020204" pitchFamily="34" charset="0"/>
                <a:ea typeface="Source Sans Pro" panose="020B0503030403020204" pitchFamily="34" charset="0"/>
              </a:rPr>
              <a:t>: Estado civil del cliente. (Tipo de dato: Cadena de texto)</a:t>
            </a:r>
          </a:p>
          <a:p>
            <a:pPr lvl="1">
              <a:buFont typeface="+mj-lt"/>
              <a:buAutoNum type="arabicPeriod"/>
            </a:pPr>
            <a:r>
              <a:rPr lang="es-ES" sz="1400" b="1" i="0" dirty="0" err="1">
                <a:solidFill>
                  <a:srgbClr val="1F2328"/>
                </a:solidFill>
                <a:effectLst/>
                <a:latin typeface="Source Sans Pro" panose="020B0503030403020204" pitchFamily="34" charset="0"/>
                <a:ea typeface="Source Sans Pro" panose="020B0503030403020204" pitchFamily="34" charset="0"/>
              </a:rPr>
              <a:t>Income</a:t>
            </a:r>
            <a:r>
              <a:rPr lang="es-ES" sz="1400" b="0" i="0" dirty="0">
                <a:solidFill>
                  <a:srgbClr val="1F2328"/>
                </a:solidFill>
                <a:effectLst/>
                <a:latin typeface="Source Sans Pro" panose="020B0503030403020204" pitchFamily="34" charset="0"/>
                <a:ea typeface="Source Sans Pro" panose="020B0503030403020204" pitchFamily="34" charset="0"/>
              </a:rPr>
              <a:t>: Ingresos anuales del hogar del cliente. (Tipo de dato: Numérico - decimal)</a:t>
            </a:r>
          </a:p>
          <a:p>
            <a:pPr lvl="1">
              <a:buFont typeface="+mj-lt"/>
              <a:buAutoNum type="arabicPeriod"/>
            </a:pPr>
            <a:r>
              <a:rPr lang="es-ES" sz="1400" b="1" i="0" dirty="0" err="1">
                <a:solidFill>
                  <a:srgbClr val="1F2328"/>
                </a:solidFill>
                <a:effectLst/>
                <a:latin typeface="Source Sans Pro" panose="020B0503030403020204" pitchFamily="34" charset="0"/>
                <a:ea typeface="Source Sans Pro" panose="020B0503030403020204" pitchFamily="34" charset="0"/>
              </a:rPr>
              <a:t>Kidhome</a:t>
            </a:r>
            <a:r>
              <a:rPr lang="es-ES" sz="1400" b="0" i="0" dirty="0">
                <a:solidFill>
                  <a:srgbClr val="1F2328"/>
                </a:solidFill>
                <a:effectLst/>
                <a:latin typeface="Source Sans Pro" panose="020B0503030403020204" pitchFamily="34" charset="0"/>
                <a:ea typeface="Source Sans Pro" panose="020B0503030403020204" pitchFamily="34" charset="0"/>
              </a:rPr>
              <a:t>: Número de niños pequeños en el hogar del cliente. (Tipo de dato: Entero)</a:t>
            </a:r>
          </a:p>
          <a:p>
            <a:pPr lvl="1">
              <a:buFont typeface="+mj-lt"/>
              <a:buAutoNum type="arabicPeriod"/>
            </a:pPr>
            <a:r>
              <a:rPr lang="es-ES" sz="1400" b="1" i="0" dirty="0" err="1">
                <a:solidFill>
                  <a:srgbClr val="1F2328"/>
                </a:solidFill>
                <a:effectLst/>
                <a:latin typeface="Source Sans Pro" panose="020B0503030403020204" pitchFamily="34" charset="0"/>
                <a:ea typeface="Source Sans Pro" panose="020B0503030403020204" pitchFamily="34" charset="0"/>
              </a:rPr>
              <a:t>Teenhome</a:t>
            </a:r>
            <a:r>
              <a:rPr lang="es-ES" sz="1400" b="0" i="0" dirty="0">
                <a:solidFill>
                  <a:srgbClr val="1F2328"/>
                </a:solidFill>
                <a:effectLst/>
                <a:latin typeface="Source Sans Pro" panose="020B0503030403020204" pitchFamily="34" charset="0"/>
                <a:ea typeface="Source Sans Pro" panose="020B0503030403020204" pitchFamily="34" charset="0"/>
              </a:rPr>
              <a:t>: Número de adolescentes en el hogar del cliente. (Tipo de dato: Entero)</a:t>
            </a:r>
          </a:p>
          <a:p>
            <a:pPr lvl="1">
              <a:buFont typeface="+mj-lt"/>
              <a:buAutoNum type="arabicPeriod"/>
            </a:pPr>
            <a:r>
              <a:rPr lang="es-ES" sz="1400" b="1" i="0" dirty="0" err="1">
                <a:solidFill>
                  <a:srgbClr val="1F2328"/>
                </a:solidFill>
                <a:effectLst/>
                <a:latin typeface="Source Sans Pro" panose="020B0503030403020204" pitchFamily="34" charset="0"/>
                <a:ea typeface="Source Sans Pro" panose="020B0503030403020204" pitchFamily="34" charset="0"/>
              </a:rPr>
              <a:t>Dt_Customer</a:t>
            </a:r>
            <a:r>
              <a:rPr lang="es-ES" sz="1400" b="0" i="0" dirty="0">
                <a:solidFill>
                  <a:srgbClr val="1F2328"/>
                </a:solidFill>
                <a:effectLst/>
                <a:latin typeface="Source Sans Pro" panose="020B0503030403020204" pitchFamily="34" charset="0"/>
                <a:ea typeface="Source Sans Pro" panose="020B0503030403020204" pitchFamily="34" charset="0"/>
              </a:rPr>
              <a:t>: Fecha de inscripción del cliente con la empresa. (Tipo de dato: Fecha)</a:t>
            </a:r>
            <a:br>
              <a:rPr lang="es-ES" sz="1400" b="0" i="0" dirty="0">
                <a:solidFill>
                  <a:srgbClr val="1F2328"/>
                </a:solidFill>
                <a:effectLst/>
                <a:latin typeface="-apple-system"/>
              </a:rPr>
            </a:br>
            <a:endParaRPr lang="es-ES" sz="1400" b="0" i="0" dirty="0">
              <a:solidFill>
                <a:srgbClr val="1F2328"/>
              </a:solidFill>
              <a:effectLst/>
              <a:latin typeface="-apple-system"/>
            </a:endParaRPr>
          </a:p>
        </p:txBody>
      </p:sp>
    </p:spTree>
    <p:extLst>
      <p:ext uri="{BB962C8B-B14F-4D97-AF65-F5344CB8AC3E}">
        <p14:creationId xmlns:p14="http://schemas.microsoft.com/office/powerpoint/2010/main" val="77506751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59B0F-B9C2-4411-2399-2FBC2A8DEE50}"/>
            </a:ext>
          </a:extLst>
        </p:cNvPr>
        <p:cNvGrpSpPr/>
        <p:nvPr/>
      </p:nvGrpSpPr>
      <p:grpSpPr>
        <a:xfrm>
          <a:off x="0" y="0"/>
          <a:ext cx="0" cy="0"/>
          <a:chOff x="0" y="0"/>
          <a:chExt cx="0" cy="0"/>
        </a:xfrm>
      </p:grpSpPr>
      <p:sp>
        <p:nvSpPr>
          <p:cNvPr id="4" name="Text 1">
            <a:extLst>
              <a:ext uri="{FF2B5EF4-FFF2-40B4-BE49-F238E27FC236}">
                <a16:creationId xmlns:a16="http://schemas.microsoft.com/office/drawing/2014/main" id="{191337FA-E445-C1B0-3705-E9A4AD3114E8}"/>
              </a:ext>
            </a:extLst>
          </p:cNvPr>
          <p:cNvSpPr/>
          <p:nvPr/>
        </p:nvSpPr>
        <p:spPr>
          <a:xfrm>
            <a:off x="5135265" y="1630758"/>
            <a:ext cx="6493470" cy="4499585"/>
          </a:xfrm>
          <a:prstGeom prst="rect">
            <a:avLst/>
          </a:prstGeom>
          <a:noFill/>
          <a:ln/>
        </p:spPr>
        <p:txBody>
          <a:bodyPr wrap="square" lIns="0" tIns="0" rIns="0" bIns="0" rtlCol="0" anchor="t"/>
          <a:lstStyle/>
          <a:p>
            <a:pPr defTabSz="380985">
              <a:lnSpc>
                <a:spcPts val="2000"/>
              </a:lnSpc>
            </a:pPr>
            <a:endParaRPr lang="en-US" sz="1250" dirty="0">
              <a:solidFill>
                <a:prstClr val="black"/>
              </a:solidFill>
              <a:latin typeface="Corbel" panose="020B0503020204020204"/>
            </a:endParaRPr>
          </a:p>
        </p:txBody>
      </p:sp>
      <p:sp>
        <p:nvSpPr>
          <p:cNvPr id="10" name="Text 7">
            <a:extLst>
              <a:ext uri="{FF2B5EF4-FFF2-40B4-BE49-F238E27FC236}">
                <a16:creationId xmlns:a16="http://schemas.microsoft.com/office/drawing/2014/main" id="{F35D2BED-741E-A933-68F0-56AF1DDE3089}"/>
              </a:ext>
            </a:extLst>
          </p:cNvPr>
          <p:cNvSpPr/>
          <p:nvPr/>
        </p:nvSpPr>
        <p:spPr>
          <a:xfrm>
            <a:off x="6261894" y="3078262"/>
            <a:ext cx="5366842" cy="514945"/>
          </a:xfrm>
          <a:prstGeom prst="rect">
            <a:avLst/>
          </a:prstGeom>
          <a:noFill/>
          <a:ln/>
        </p:spPr>
        <p:txBody>
          <a:bodyPr wrap="square" lIns="0" tIns="0" rIns="0" bIns="0" rtlCol="0" anchor="t"/>
          <a:lstStyle/>
          <a:p>
            <a:pPr defTabSz="380985">
              <a:lnSpc>
                <a:spcPts val="2000"/>
              </a:lnSpc>
            </a:pPr>
            <a:endParaRPr lang="en-US" sz="1250" dirty="0">
              <a:solidFill>
                <a:prstClr val="black"/>
              </a:solidFill>
              <a:latin typeface="Corbel" panose="020B0503020204020204"/>
            </a:endParaRPr>
          </a:p>
        </p:txBody>
      </p:sp>
      <p:sp>
        <p:nvSpPr>
          <p:cNvPr id="20" name="Text 17">
            <a:extLst>
              <a:ext uri="{FF2B5EF4-FFF2-40B4-BE49-F238E27FC236}">
                <a16:creationId xmlns:a16="http://schemas.microsoft.com/office/drawing/2014/main" id="{DA1746DD-C1DA-4BAA-059B-F2CFA2ADD25D}"/>
              </a:ext>
            </a:extLst>
          </p:cNvPr>
          <p:cNvSpPr/>
          <p:nvPr/>
        </p:nvSpPr>
        <p:spPr>
          <a:xfrm>
            <a:off x="6261894" y="5740103"/>
            <a:ext cx="5366842" cy="514945"/>
          </a:xfrm>
          <a:prstGeom prst="rect">
            <a:avLst/>
          </a:prstGeom>
          <a:noFill/>
          <a:ln/>
        </p:spPr>
        <p:txBody>
          <a:bodyPr wrap="square" lIns="0" tIns="0" rIns="0" bIns="0" rtlCol="0" anchor="t"/>
          <a:lstStyle/>
          <a:p>
            <a:pPr defTabSz="380985">
              <a:lnSpc>
                <a:spcPts val="2000"/>
              </a:lnSpc>
            </a:pPr>
            <a:endParaRPr lang="en-US" sz="1250" dirty="0">
              <a:solidFill>
                <a:prstClr val="black"/>
              </a:solidFill>
              <a:latin typeface="Corbel" panose="020B0503020204020204"/>
            </a:endParaRPr>
          </a:p>
        </p:txBody>
      </p:sp>
      <p:sp>
        <p:nvSpPr>
          <p:cNvPr id="22" name="CuadroTexto 21">
            <a:extLst>
              <a:ext uri="{FF2B5EF4-FFF2-40B4-BE49-F238E27FC236}">
                <a16:creationId xmlns:a16="http://schemas.microsoft.com/office/drawing/2014/main" id="{9012C60A-75D7-0DCE-CA1B-66D17F23FE8B}"/>
              </a:ext>
            </a:extLst>
          </p:cNvPr>
          <p:cNvSpPr txBox="1"/>
          <p:nvPr/>
        </p:nvSpPr>
        <p:spPr>
          <a:xfrm>
            <a:off x="351851" y="345738"/>
            <a:ext cx="11432318" cy="5909310"/>
          </a:xfrm>
          <a:prstGeom prst="rect">
            <a:avLst/>
          </a:prstGeom>
          <a:noFill/>
        </p:spPr>
        <p:txBody>
          <a:bodyPr wrap="square">
            <a:spAutoFit/>
          </a:bodyPr>
          <a:lstStyle/>
          <a:p>
            <a:pPr marL="285750" indent="-285750" algn="l">
              <a:buFont typeface="Arial" panose="020B0604020202020204" pitchFamily="34" charset="0"/>
              <a:buChar char="•"/>
            </a:pPr>
            <a:r>
              <a:rPr lang="es-ES" sz="1400" b="1" i="0" dirty="0">
                <a:solidFill>
                  <a:srgbClr val="38512F"/>
                </a:solidFill>
                <a:effectLst/>
                <a:latin typeface="Source Sans Pro" panose="020B0503030403020204" pitchFamily="34" charset="0"/>
                <a:ea typeface="Source Sans Pro" panose="020B0503030403020204" pitchFamily="34" charset="0"/>
              </a:rPr>
              <a:t>Comportamiento de Compra:</a:t>
            </a:r>
          </a:p>
          <a:p>
            <a:pPr lvl="1">
              <a:buFont typeface="+mj-lt"/>
              <a:buAutoNum type="arabicPeriod"/>
            </a:pPr>
            <a:r>
              <a:rPr lang="es-ES" sz="1400" b="1" i="0" dirty="0" err="1">
                <a:solidFill>
                  <a:srgbClr val="1F2328"/>
                </a:solidFill>
                <a:effectLst/>
                <a:latin typeface="Source Sans Pro" panose="020B0503030403020204" pitchFamily="34" charset="0"/>
                <a:ea typeface="Source Sans Pro" panose="020B0503030403020204" pitchFamily="34" charset="0"/>
              </a:rPr>
              <a:t>Recency</a:t>
            </a:r>
            <a:r>
              <a:rPr lang="es-ES" sz="1400" b="0" i="0" dirty="0">
                <a:solidFill>
                  <a:srgbClr val="1F2328"/>
                </a:solidFill>
                <a:effectLst/>
                <a:latin typeface="Source Sans Pro" panose="020B0503030403020204" pitchFamily="34" charset="0"/>
                <a:ea typeface="Source Sans Pro" panose="020B0503030403020204" pitchFamily="34" charset="0"/>
              </a:rPr>
              <a:t>: Número de días desde la última compra del cliente. (Tipo de dato: Entero)</a:t>
            </a:r>
          </a:p>
          <a:p>
            <a:pPr lvl="1">
              <a:buFont typeface="+mj-lt"/>
              <a:buAutoNum type="arabicPeriod"/>
            </a:pPr>
            <a:r>
              <a:rPr lang="es-ES" sz="1400" b="1" i="0" dirty="0" err="1">
                <a:solidFill>
                  <a:srgbClr val="1F2328"/>
                </a:solidFill>
                <a:effectLst/>
                <a:latin typeface="Source Sans Pro" panose="020B0503030403020204" pitchFamily="34" charset="0"/>
                <a:ea typeface="Source Sans Pro" panose="020B0503030403020204" pitchFamily="34" charset="0"/>
              </a:rPr>
              <a:t>NumDealsPurchases</a:t>
            </a:r>
            <a:r>
              <a:rPr lang="es-ES" sz="1400" b="0" i="0" dirty="0">
                <a:solidFill>
                  <a:srgbClr val="1F2328"/>
                </a:solidFill>
                <a:effectLst/>
                <a:latin typeface="Source Sans Pro" panose="020B0503030403020204" pitchFamily="34" charset="0"/>
                <a:ea typeface="Source Sans Pro" panose="020B0503030403020204" pitchFamily="34" charset="0"/>
              </a:rPr>
              <a:t>: Número de compras realizadas con descuento. (Tipo de dato: Entero)</a:t>
            </a:r>
          </a:p>
          <a:p>
            <a:pPr lvl="1">
              <a:buFont typeface="+mj-lt"/>
              <a:buAutoNum type="arabicPeriod"/>
            </a:pPr>
            <a:r>
              <a:rPr lang="es-ES" sz="1400" b="1" i="0" dirty="0" err="1">
                <a:solidFill>
                  <a:srgbClr val="1F2328"/>
                </a:solidFill>
                <a:effectLst/>
                <a:latin typeface="Source Sans Pro" panose="020B0503030403020204" pitchFamily="34" charset="0"/>
                <a:ea typeface="Source Sans Pro" panose="020B0503030403020204" pitchFamily="34" charset="0"/>
              </a:rPr>
              <a:t>NumWebPurchases</a:t>
            </a:r>
            <a:r>
              <a:rPr lang="es-ES" sz="1400" b="0" i="0" dirty="0">
                <a:solidFill>
                  <a:srgbClr val="1F2328"/>
                </a:solidFill>
                <a:effectLst/>
                <a:latin typeface="Source Sans Pro" panose="020B0503030403020204" pitchFamily="34" charset="0"/>
                <a:ea typeface="Source Sans Pro" panose="020B0503030403020204" pitchFamily="34" charset="0"/>
              </a:rPr>
              <a:t>: Número de compras realizadas a través del sitio web de la empresa. (Tipo de dato: Entero)</a:t>
            </a:r>
          </a:p>
          <a:p>
            <a:pPr lvl="1">
              <a:buFont typeface="+mj-lt"/>
              <a:buAutoNum type="arabicPeriod"/>
            </a:pPr>
            <a:r>
              <a:rPr lang="es-ES" sz="1400" b="1" i="0" dirty="0" err="1">
                <a:solidFill>
                  <a:srgbClr val="1F2328"/>
                </a:solidFill>
                <a:effectLst/>
                <a:latin typeface="Source Sans Pro" panose="020B0503030403020204" pitchFamily="34" charset="0"/>
                <a:ea typeface="Source Sans Pro" panose="020B0503030403020204" pitchFamily="34" charset="0"/>
              </a:rPr>
              <a:t>NumCatalogPurchases</a:t>
            </a:r>
            <a:r>
              <a:rPr lang="es-ES" sz="1400" b="0" i="0" dirty="0">
                <a:solidFill>
                  <a:srgbClr val="1F2328"/>
                </a:solidFill>
                <a:effectLst/>
                <a:latin typeface="Source Sans Pro" panose="020B0503030403020204" pitchFamily="34" charset="0"/>
                <a:ea typeface="Source Sans Pro" panose="020B0503030403020204" pitchFamily="34" charset="0"/>
              </a:rPr>
              <a:t>: Número de compras realizadas usando catálogo. (Tipo de dato: Entero)</a:t>
            </a:r>
          </a:p>
          <a:p>
            <a:pPr lvl="1">
              <a:buFont typeface="+mj-lt"/>
              <a:buAutoNum type="arabicPeriod"/>
            </a:pPr>
            <a:r>
              <a:rPr lang="es-ES" sz="1400" b="1" i="0" dirty="0" err="1">
                <a:solidFill>
                  <a:srgbClr val="1F2328"/>
                </a:solidFill>
                <a:effectLst/>
                <a:latin typeface="Source Sans Pro" panose="020B0503030403020204" pitchFamily="34" charset="0"/>
                <a:ea typeface="Source Sans Pro" panose="020B0503030403020204" pitchFamily="34" charset="0"/>
              </a:rPr>
              <a:t>NumStorePurchases</a:t>
            </a:r>
            <a:r>
              <a:rPr lang="es-ES" sz="1400" b="0" i="0" dirty="0">
                <a:solidFill>
                  <a:srgbClr val="1F2328"/>
                </a:solidFill>
                <a:effectLst/>
                <a:latin typeface="Source Sans Pro" panose="020B0503030403020204" pitchFamily="34" charset="0"/>
                <a:ea typeface="Source Sans Pro" panose="020B0503030403020204" pitchFamily="34" charset="0"/>
              </a:rPr>
              <a:t>: Número de compras realizadas directamente en tiendas. (Tipo de dato: Entero)</a:t>
            </a:r>
          </a:p>
          <a:p>
            <a:pPr lvl="1">
              <a:buFont typeface="+mj-lt"/>
              <a:buAutoNum type="arabicPeriod"/>
            </a:pPr>
            <a:r>
              <a:rPr lang="es-ES" sz="1400" b="1" i="0" dirty="0" err="1">
                <a:solidFill>
                  <a:srgbClr val="1F2328"/>
                </a:solidFill>
                <a:effectLst/>
                <a:latin typeface="Source Sans Pro" panose="020B0503030403020204" pitchFamily="34" charset="0"/>
                <a:ea typeface="Source Sans Pro" panose="020B0503030403020204" pitchFamily="34" charset="0"/>
              </a:rPr>
              <a:t>NumWebVisitsMonth</a:t>
            </a:r>
            <a:r>
              <a:rPr lang="es-ES" sz="1400" b="0" i="0" dirty="0">
                <a:solidFill>
                  <a:srgbClr val="1F2328"/>
                </a:solidFill>
                <a:effectLst/>
                <a:latin typeface="Source Sans Pro" panose="020B0503030403020204" pitchFamily="34" charset="0"/>
                <a:ea typeface="Source Sans Pro" panose="020B0503030403020204" pitchFamily="34" charset="0"/>
              </a:rPr>
              <a:t>: Número de visitas al sitio web de la empresa en el último mes. (Tipo de dato: Entero)</a:t>
            </a:r>
            <a:br>
              <a:rPr lang="es-ES" sz="1400" b="0" i="0" dirty="0">
                <a:solidFill>
                  <a:srgbClr val="1F2328"/>
                </a:solidFill>
                <a:effectLst/>
                <a:latin typeface="Source Sans Pro" panose="020B0503030403020204" pitchFamily="34" charset="0"/>
                <a:ea typeface="Source Sans Pro" panose="020B0503030403020204" pitchFamily="34" charset="0"/>
              </a:rPr>
            </a:br>
            <a:endParaRPr lang="es-ES" sz="1400" b="0" i="0" dirty="0">
              <a:solidFill>
                <a:srgbClr val="1F2328"/>
              </a:solidFill>
              <a:effectLst/>
              <a:latin typeface="Source Sans Pro" panose="020B0503030403020204" pitchFamily="34" charset="0"/>
              <a:ea typeface="Source Sans Pro" panose="020B0503030403020204" pitchFamily="34" charset="0"/>
            </a:endParaRPr>
          </a:p>
          <a:p>
            <a:pPr marL="285750" indent="-285750" algn="l">
              <a:buFont typeface="Arial" panose="020B0604020202020204" pitchFamily="34" charset="0"/>
              <a:buChar char="•"/>
            </a:pPr>
            <a:r>
              <a:rPr lang="es-ES" sz="1400" b="1" i="0" dirty="0">
                <a:solidFill>
                  <a:srgbClr val="38512F"/>
                </a:solidFill>
                <a:effectLst/>
                <a:latin typeface="Source Sans Pro" panose="020B0503030403020204" pitchFamily="34" charset="0"/>
                <a:ea typeface="Source Sans Pro" panose="020B0503030403020204" pitchFamily="34" charset="0"/>
              </a:rPr>
              <a:t>Gastos en Productos:</a:t>
            </a:r>
          </a:p>
          <a:p>
            <a:pPr lvl="1">
              <a:buFont typeface="+mj-lt"/>
              <a:buAutoNum type="arabicPeriod"/>
            </a:pPr>
            <a:r>
              <a:rPr lang="es-ES" sz="1400" b="1" i="0" dirty="0" err="1">
                <a:solidFill>
                  <a:srgbClr val="1F2328"/>
                </a:solidFill>
                <a:effectLst/>
                <a:latin typeface="Source Sans Pro" panose="020B0503030403020204" pitchFamily="34" charset="0"/>
                <a:ea typeface="Source Sans Pro" panose="020B0503030403020204" pitchFamily="34" charset="0"/>
              </a:rPr>
              <a:t>MntWines</a:t>
            </a:r>
            <a:r>
              <a:rPr lang="es-ES" sz="1400" b="0" i="0" dirty="0">
                <a:solidFill>
                  <a:srgbClr val="1F2328"/>
                </a:solidFill>
                <a:effectLst/>
                <a:latin typeface="Source Sans Pro" panose="020B0503030403020204" pitchFamily="34" charset="0"/>
                <a:ea typeface="Source Sans Pro" panose="020B0503030403020204" pitchFamily="34" charset="0"/>
              </a:rPr>
              <a:t>: Monto gastado en productos de vino en los últimos 2 años. (Tipo de dato: Numérico - decimal)</a:t>
            </a:r>
          </a:p>
          <a:p>
            <a:pPr lvl="1">
              <a:buFont typeface="+mj-lt"/>
              <a:buAutoNum type="arabicPeriod"/>
            </a:pPr>
            <a:r>
              <a:rPr lang="es-ES" sz="1400" b="1" i="0" dirty="0" err="1">
                <a:solidFill>
                  <a:srgbClr val="1F2328"/>
                </a:solidFill>
                <a:effectLst/>
                <a:latin typeface="Source Sans Pro" panose="020B0503030403020204" pitchFamily="34" charset="0"/>
                <a:ea typeface="Source Sans Pro" panose="020B0503030403020204" pitchFamily="34" charset="0"/>
              </a:rPr>
              <a:t>MntFruits</a:t>
            </a:r>
            <a:r>
              <a:rPr lang="es-ES" sz="1400" b="0" i="0" dirty="0">
                <a:solidFill>
                  <a:srgbClr val="1F2328"/>
                </a:solidFill>
                <a:effectLst/>
                <a:latin typeface="Source Sans Pro" panose="020B0503030403020204" pitchFamily="34" charset="0"/>
                <a:ea typeface="Source Sans Pro" panose="020B0503030403020204" pitchFamily="34" charset="0"/>
              </a:rPr>
              <a:t>: Monto gastado en productos de frutas en los últimos 2 años. (Tipo de dato: Numérico - decimal)</a:t>
            </a:r>
          </a:p>
          <a:p>
            <a:pPr lvl="1">
              <a:buFont typeface="+mj-lt"/>
              <a:buAutoNum type="arabicPeriod"/>
            </a:pPr>
            <a:r>
              <a:rPr lang="es-ES" sz="1400" b="1" i="0" dirty="0" err="1">
                <a:solidFill>
                  <a:srgbClr val="1F2328"/>
                </a:solidFill>
                <a:effectLst/>
                <a:latin typeface="Source Sans Pro" panose="020B0503030403020204" pitchFamily="34" charset="0"/>
                <a:ea typeface="Source Sans Pro" panose="020B0503030403020204" pitchFamily="34" charset="0"/>
              </a:rPr>
              <a:t>MntMeatProducts</a:t>
            </a:r>
            <a:r>
              <a:rPr lang="es-ES" sz="1400" b="0" i="0" dirty="0">
                <a:solidFill>
                  <a:srgbClr val="1F2328"/>
                </a:solidFill>
                <a:effectLst/>
                <a:latin typeface="Source Sans Pro" panose="020B0503030403020204" pitchFamily="34" charset="0"/>
                <a:ea typeface="Source Sans Pro" panose="020B0503030403020204" pitchFamily="34" charset="0"/>
              </a:rPr>
              <a:t>: Monto gastado en productos de carne en los últimos 2 años. (Tipo de dato: Numérico - decimal)</a:t>
            </a:r>
          </a:p>
          <a:p>
            <a:pPr lvl="1">
              <a:buFont typeface="+mj-lt"/>
              <a:buAutoNum type="arabicPeriod"/>
            </a:pPr>
            <a:r>
              <a:rPr lang="es-ES" sz="1400" b="1" i="0" dirty="0" err="1">
                <a:solidFill>
                  <a:srgbClr val="1F2328"/>
                </a:solidFill>
                <a:effectLst/>
                <a:latin typeface="Source Sans Pro" panose="020B0503030403020204" pitchFamily="34" charset="0"/>
                <a:ea typeface="Source Sans Pro" panose="020B0503030403020204" pitchFamily="34" charset="0"/>
              </a:rPr>
              <a:t>MntFishProducts</a:t>
            </a:r>
            <a:r>
              <a:rPr lang="es-ES" sz="1400" b="0" i="0" dirty="0">
                <a:solidFill>
                  <a:srgbClr val="1F2328"/>
                </a:solidFill>
                <a:effectLst/>
                <a:latin typeface="Source Sans Pro" panose="020B0503030403020204" pitchFamily="34" charset="0"/>
                <a:ea typeface="Source Sans Pro" panose="020B0503030403020204" pitchFamily="34" charset="0"/>
              </a:rPr>
              <a:t>: Monto gastado en productos de pescado en los últimos 2 años. (Tipo de dato: Numérico - decimal)</a:t>
            </a:r>
          </a:p>
          <a:p>
            <a:pPr lvl="1">
              <a:buFont typeface="+mj-lt"/>
              <a:buAutoNum type="arabicPeriod"/>
            </a:pPr>
            <a:r>
              <a:rPr lang="es-ES" sz="1400" b="1" i="0" dirty="0" err="1">
                <a:solidFill>
                  <a:srgbClr val="1F2328"/>
                </a:solidFill>
                <a:effectLst/>
                <a:latin typeface="Source Sans Pro" panose="020B0503030403020204" pitchFamily="34" charset="0"/>
                <a:ea typeface="Source Sans Pro" panose="020B0503030403020204" pitchFamily="34" charset="0"/>
              </a:rPr>
              <a:t>MntSweetProducts</a:t>
            </a:r>
            <a:r>
              <a:rPr lang="es-ES" sz="1400" b="0" i="0" dirty="0">
                <a:solidFill>
                  <a:srgbClr val="1F2328"/>
                </a:solidFill>
                <a:effectLst/>
                <a:latin typeface="Source Sans Pro" panose="020B0503030403020204" pitchFamily="34" charset="0"/>
                <a:ea typeface="Source Sans Pro" panose="020B0503030403020204" pitchFamily="34" charset="0"/>
              </a:rPr>
              <a:t>: Monto gastado en productos dulces en los últimos 2 años. (Tipo de dato: Numérico - decimal)</a:t>
            </a:r>
          </a:p>
          <a:p>
            <a:pPr lvl="1">
              <a:buFont typeface="+mj-lt"/>
              <a:buAutoNum type="arabicPeriod"/>
            </a:pPr>
            <a:r>
              <a:rPr lang="es-ES" sz="1400" b="1" i="0" dirty="0" err="1">
                <a:solidFill>
                  <a:srgbClr val="1F2328"/>
                </a:solidFill>
                <a:effectLst/>
                <a:latin typeface="Source Sans Pro" panose="020B0503030403020204" pitchFamily="34" charset="0"/>
                <a:ea typeface="Source Sans Pro" panose="020B0503030403020204" pitchFamily="34" charset="0"/>
              </a:rPr>
              <a:t>MntGoldProds</a:t>
            </a:r>
            <a:r>
              <a:rPr lang="es-ES" sz="1400" b="0" i="0" dirty="0">
                <a:solidFill>
                  <a:srgbClr val="1F2328"/>
                </a:solidFill>
                <a:effectLst/>
                <a:latin typeface="Source Sans Pro" panose="020B0503030403020204" pitchFamily="34" charset="0"/>
                <a:ea typeface="Source Sans Pro" panose="020B0503030403020204" pitchFamily="34" charset="0"/>
              </a:rPr>
              <a:t>: Monto gastado en productos de oro en los últimos 2 años. (Tipo de dato: Numérico - decimal)</a:t>
            </a:r>
            <a:br>
              <a:rPr lang="es-ES" sz="1400" b="0" i="0" dirty="0">
                <a:solidFill>
                  <a:srgbClr val="1F2328"/>
                </a:solidFill>
                <a:effectLst/>
                <a:latin typeface="Source Sans Pro" panose="020B0503030403020204" pitchFamily="34" charset="0"/>
                <a:ea typeface="Source Sans Pro" panose="020B0503030403020204" pitchFamily="34" charset="0"/>
              </a:rPr>
            </a:br>
            <a:br>
              <a:rPr lang="es-ES" sz="1400" b="0" i="0" dirty="0">
                <a:solidFill>
                  <a:srgbClr val="1F2328"/>
                </a:solidFill>
                <a:effectLst/>
                <a:latin typeface="Source Sans Pro" panose="020B0503030403020204" pitchFamily="34" charset="0"/>
                <a:ea typeface="Source Sans Pro" panose="020B0503030403020204" pitchFamily="34" charset="0"/>
              </a:rPr>
            </a:br>
            <a:endParaRPr lang="es-ES" sz="1400" b="0" i="0" dirty="0">
              <a:solidFill>
                <a:srgbClr val="1F2328"/>
              </a:solidFill>
              <a:effectLst/>
              <a:latin typeface="Source Sans Pro" panose="020B0503030403020204" pitchFamily="34" charset="0"/>
              <a:ea typeface="Source Sans Pro" panose="020B0503030403020204" pitchFamily="34" charset="0"/>
            </a:endParaRPr>
          </a:p>
          <a:p>
            <a:pPr marL="285750" indent="-285750" algn="l">
              <a:buFont typeface="Arial" panose="020B0604020202020204" pitchFamily="34" charset="0"/>
              <a:buChar char="•"/>
            </a:pPr>
            <a:r>
              <a:rPr lang="es-ES" sz="1400" b="1" i="0" dirty="0">
                <a:solidFill>
                  <a:srgbClr val="38512F"/>
                </a:solidFill>
                <a:effectLst/>
                <a:latin typeface="Source Sans Pro" panose="020B0503030403020204" pitchFamily="34" charset="0"/>
                <a:ea typeface="Source Sans Pro" panose="020B0503030403020204" pitchFamily="34" charset="0"/>
              </a:rPr>
              <a:t>Respuestas a Campañas de Marketing:</a:t>
            </a:r>
          </a:p>
          <a:p>
            <a:pPr lvl="1">
              <a:buFont typeface="+mj-lt"/>
              <a:buAutoNum type="arabicPeriod"/>
            </a:pPr>
            <a:r>
              <a:rPr lang="es-ES" sz="1400" b="1" i="0" dirty="0">
                <a:solidFill>
                  <a:srgbClr val="1F2328"/>
                </a:solidFill>
                <a:effectLst/>
                <a:latin typeface="Source Sans Pro" panose="020B0503030403020204" pitchFamily="34" charset="0"/>
                <a:ea typeface="Source Sans Pro" panose="020B0503030403020204" pitchFamily="34" charset="0"/>
              </a:rPr>
              <a:t>AcceptedCmp3</a:t>
            </a:r>
            <a:r>
              <a:rPr lang="es-ES" sz="1400" b="0" i="0" dirty="0">
                <a:solidFill>
                  <a:srgbClr val="1F2328"/>
                </a:solidFill>
                <a:effectLst/>
                <a:latin typeface="Source Sans Pro" panose="020B0503030403020204" pitchFamily="34" charset="0"/>
                <a:ea typeface="Source Sans Pro" panose="020B0503030403020204" pitchFamily="34" charset="0"/>
              </a:rPr>
              <a:t>: 1 si el cliente aceptó la oferta en la tercera campaña, 0 en caso contrario. (Tipo de dato: Entero - binario)</a:t>
            </a:r>
          </a:p>
          <a:p>
            <a:pPr lvl="1">
              <a:buFont typeface="+mj-lt"/>
              <a:buAutoNum type="arabicPeriod"/>
            </a:pPr>
            <a:r>
              <a:rPr lang="es-ES" sz="1400" b="1" i="0" dirty="0">
                <a:solidFill>
                  <a:srgbClr val="1F2328"/>
                </a:solidFill>
                <a:effectLst/>
                <a:latin typeface="Source Sans Pro" panose="020B0503030403020204" pitchFamily="34" charset="0"/>
                <a:ea typeface="Source Sans Pro" panose="020B0503030403020204" pitchFamily="34" charset="0"/>
              </a:rPr>
              <a:t>AcceptedCmp4</a:t>
            </a:r>
            <a:r>
              <a:rPr lang="es-ES" sz="1400" b="0" i="0" dirty="0">
                <a:solidFill>
                  <a:srgbClr val="1F2328"/>
                </a:solidFill>
                <a:effectLst/>
                <a:latin typeface="Source Sans Pro" panose="020B0503030403020204" pitchFamily="34" charset="0"/>
                <a:ea typeface="Source Sans Pro" panose="020B0503030403020204" pitchFamily="34" charset="0"/>
              </a:rPr>
              <a:t>: 1 si el cliente aceptó la oferta en la cuarta campaña, 0 en caso contrario. (Tipo de dato: Entero - binario)</a:t>
            </a:r>
          </a:p>
          <a:p>
            <a:pPr lvl="1">
              <a:buFont typeface="+mj-lt"/>
              <a:buAutoNum type="arabicPeriod"/>
            </a:pPr>
            <a:r>
              <a:rPr lang="es-ES" sz="1400" b="1" i="0" dirty="0">
                <a:solidFill>
                  <a:srgbClr val="1F2328"/>
                </a:solidFill>
                <a:effectLst/>
                <a:latin typeface="Source Sans Pro" panose="020B0503030403020204" pitchFamily="34" charset="0"/>
                <a:ea typeface="Source Sans Pro" panose="020B0503030403020204" pitchFamily="34" charset="0"/>
              </a:rPr>
              <a:t>AcceptedCmp5</a:t>
            </a:r>
            <a:r>
              <a:rPr lang="es-ES" sz="1400" b="0" i="0" dirty="0">
                <a:solidFill>
                  <a:srgbClr val="1F2328"/>
                </a:solidFill>
                <a:effectLst/>
                <a:latin typeface="Source Sans Pro" panose="020B0503030403020204" pitchFamily="34" charset="0"/>
                <a:ea typeface="Source Sans Pro" panose="020B0503030403020204" pitchFamily="34" charset="0"/>
              </a:rPr>
              <a:t>: 1 si el cliente aceptó la oferta en la quinta campaña, 0 en caso contrario. (Tipo de dato: Entero - binario)</a:t>
            </a:r>
          </a:p>
          <a:p>
            <a:pPr lvl="1">
              <a:buFont typeface="+mj-lt"/>
              <a:buAutoNum type="arabicPeriod"/>
            </a:pPr>
            <a:r>
              <a:rPr lang="es-ES" sz="1400" b="1" i="0" dirty="0">
                <a:solidFill>
                  <a:srgbClr val="1F2328"/>
                </a:solidFill>
                <a:effectLst/>
                <a:latin typeface="Source Sans Pro" panose="020B0503030403020204" pitchFamily="34" charset="0"/>
                <a:ea typeface="Source Sans Pro" panose="020B0503030403020204" pitchFamily="34" charset="0"/>
              </a:rPr>
              <a:t>AcceptedCmp1</a:t>
            </a:r>
            <a:r>
              <a:rPr lang="es-ES" sz="1400" b="0" i="0" dirty="0">
                <a:solidFill>
                  <a:srgbClr val="1F2328"/>
                </a:solidFill>
                <a:effectLst/>
                <a:latin typeface="Source Sans Pro" panose="020B0503030403020204" pitchFamily="34" charset="0"/>
                <a:ea typeface="Source Sans Pro" panose="020B0503030403020204" pitchFamily="34" charset="0"/>
              </a:rPr>
              <a:t>: 1 si el cliente aceptó la oferta en la primera campaña, 0 en caso contrario. (Tipo de dato: Entero - binario)</a:t>
            </a:r>
          </a:p>
          <a:p>
            <a:pPr lvl="1">
              <a:buFont typeface="+mj-lt"/>
              <a:buAutoNum type="arabicPeriod"/>
            </a:pPr>
            <a:r>
              <a:rPr lang="es-ES" sz="1400" b="1" i="0" dirty="0">
                <a:solidFill>
                  <a:srgbClr val="1F2328"/>
                </a:solidFill>
                <a:effectLst/>
                <a:latin typeface="Source Sans Pro" panose="020B0503030403020204" pitchFamily="34" charset="0"/>
                <a:ea typeface="Source Sans Pro" panose="020B0503030403020204" pitchFamily="34" charset="0"/>
              </a:rPr>
              <a:t>AcceptedCmp2</a:t>
            </a:r>
            <a:r>
              <a:rPr lang="es-ES" sz="1400" b="0" i="0" dirty="0">
                <a:solidFill>
                  <a:srgbClr val="1F2328"/>
                </a:solidFill>
                <a:effectLst/>
                <a:latin typeface="Source Sans Pro" panose="020B0503030403020204" pitchFamily="34" charset="0"/>
                <a:ea typeface="Source Sans Pro" panose="020B0503030403020204" pitchFamily="34" charset="0"/>
              </a:rPr>
              <a:t>: 1 si el cliente aceptó la oferta en la segunda campaña, 0 en caso contrario. (Tipo de dato: Entero - binario)</a:t>
            </a:r>
          </a:p>
          <a:p>
            <a:pPr lvl="1">
              <a:buFont typeface="+mj-lt"/>
              <a:buAutoNum type="arabicPeriod"/>
            </a:pPr>
            <a:r>
              <a:rPr lang="es-ES" sz="1400" b="1" i="0" dirty="0" err="1">
                <a:solidFill>
                  <a:srgbClr val="1F2328"/>
                </a:solidFill>
                <a:effectLst/>
                <a:latin typeface="Source Sans Pro" panose="020B0503030403020204" pitchFamily="34" charset="0"/>
                <a:ea typeface="Source Sans Pro" panose="020B0503030403020204" pitchFamily="34" charset="0"/>
              </a:rPr>
              <a:t>Complain</a:t>
            </a:r>
            <a:r>
              <a:rPr lang="es-ES" sz="1400" b="0" i="0" dirty="0">
                <a:solidFill>
                  <a:srgbClr val="1F2328"/>
                </a:solidFill>
                <a:effectLst/>
                <a:latin typeface="Source Sans Pro" panose="020B0503030403020204" pitchFamily="34" charset="0"/>
                <a:ea typeface="Source Sans Pro" panose="020B0503030403020204" pitchFamily="34" charset="0"/>
              </a:rPr>
              <a:t>: 1 si el cliente presentó una queja en los últimos 2 años. (Tipo de dato: Entero - binario)</a:t>
            </a:r>
          </a:p>
          <a:p>
            <a:pPr lvl="1">
              <a:buFont typeface="+mj-lt"/>
              <a:buAutoNum type="arabicPeriod"/>
            </a:pPr>
            <a:r>
              <a:rPr lang="es-ES" sz="1400" b="1" i="0" dirty="0" err="1">
                <a:solidFill>
                  <a:srgbClr val="1F2328"/>
                </a:solidFill>
                <a:effectLst/>
                <a:latin typeface="Source Sans Pro" panose="020B0503030403020204" pitchFamily="34" charset="0"/>
                <a:ea typeface="Source Sans Pro" panose="020B0503030403020204" pitchFamily="34" charset="0"/>
              </a:rPr>
              <a:t>Z_CostContact</a:t>
            </a:r>
            <a:r>
              <a:rPr lang="es-ES" sz="1400" b="0" i="0" dirty="0">
                <a:solidFill>
                  <a:srgbClr val="1F2328"/>
                </a:solidFill>
                <a:effectLst/>
                <a:latin typeface="Source Sans Pro" panose="020B0503030403020204" pitchFamily="34" charset="0"/>
                <a:ea typeface="Source Sans Pro" panose="020B0503030403020204" pitchFamily="34" charset="0"/>
              </a:rPr>
              <a:t>: Costo fijo asociado al contacto con el cliente. (Tipo de dato: Entero)</a:t>
            </a:r>
          </a:p>
          <a:p>
            <a:pPr lvl="1">
              <a:buFont typeface="+mj-lt"/>
              <a:buAutoNum type="arabicPeriod"/>
            </a:pPr>
            <a:r>
              <a:rPr lang="es-ES" sz="1400" b="1" i="0" dirty="0" err="1">
                <a:solidFill>
                  <a:srgbClr val="1F2328"/>
                </a:solidFill>
                <a:effectLst/>
                <a:latin typeface="Source Sans Pro" panose="020B0503030403020204" pitchFamily="34" charset="0"/>
                <a:ea typeface="Source Sans Pro" panose="020B0503030403020204" pitchFamily="34" charset="0"/>
              </a:rPr>
              <a:t>Z_Revenue</a:t>
            </a:r>
            <a:r>
              <a:rPr lang="es-ES" sz="1400" b="0" i="0" dirty="0">
                <a:solidFill>
                  <a:srgbClr val="1F2328"/>
                </a:solidFill>
                <a:effectLst/>
                <a:latin typeface="Source Sans Pro" panose="020B0503030403020204" pitchFamily="34" charset="0"/>
                <a:ea typeface="Source Sans Pro" panose="020B0503030403020204" pitchFamily="34" charset="0"/>
              </a:rPr>
              <a:t>: Ingresos generados por el contacto con el cliente. (Tipo de dato: Entero)</a:t>
            </a:r>
          </a:p>
          <a:p>
            <a:pPr lvl="1">
              <a:buFont typeface="+mj-lt"/>
              <a:buAutoNum type="arabicPeriod"/>
            </a:pPr>
            <a:r>
              <a:rPr lang="es-ES" sz="1400" b="1" i="0" dirty="0">
                <a:solidFill>
                  <a:srgbClr val="1F2328"/>
                </a:solidFill>
                <a:effectLst/>
                <a:latin typeface="Source Sans Pro" panose="020B0503030403020204" pitchFamily="34" charset="0"/>
                <a:ea typeface="Source Sans Pro" panose="020B0503030403020204" pitchFamily="34" charset="0"/>
              </a:rPr>
              <a:t>Response</a:t>
            </a:r>
            <a:r>
              <a:rPr lang="es-ES" sz="1400" b="0" i="0" dirty="0">
                <a:solidFill>
                  <a:srgbClr val="1F2328"/>
                </a:solidFill>
                <a:effectLst/>
                <a:latin typeface="Source Sans Pro" panose="020B0503030403020204" pitchFamily="34" charset="0"/>
                <a:ea typeface="Source Sans Pro" panose="020B0503030403020204" pitchFamily="34" charset="0"/>
              </a:rPr>
              <a:t>: 1 si el cliente aceptó la oferta en la última campaña, 0 en caso contrario. (Tipo de dato: Entero - binario)</a:t>
            </a:r>
          </a:p>
        </p:txBody>
      </p:sp>
    </p:spTree>
    <p:extLst>
      <p:ext uri="{BB962C8B-B14F-4D97-AF65-F5344CB8AC3E}">
        <p14:creationId xmlns:p14="http://schemas.microsoft.com/office/powerpoint/2010/main" val="2788412825"/>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9EB9A-11DC-2ACC-4ECF-37D603D8C676}"/>
            </a:ext>
          </a:extLst>
        </p:cNvPr>
        <p:cNvGrpSpPr/>
        <p:nvPr/>
      </p:nvGrpSpPr>
      <p:grpSpPr>
        <a:xfrm>
          <a:off x="0" y="0"/>
          <a:ext cx="0" cy="0"/>
          <a:chOff x="0" y="0"/>
          <a:chExt cx="0" cy="0"/>
        </a:xfrm>
      </p:grpSpPr>
      <p:sp>
        <p:nvSpPr>
          <p:cNvPr id="4" name="Text 1">
            <a:extLst>
              <a:ext uri="{FF2B5EF4-FFF2-40B4-BE49-F238E27FC236}">
                <a16:creationId xmlns:a16="http://schemas.microsoft.com/office/drawing/2014/main" id="{1B4FABD7-0442-C5F7-808F-ACBA1BF49F20}"/>
              </a:ext>
            </a:extLst>
          </p:cNvPr>
          <p:cNvSpPr/>
          <p:nvPr/>
        </p:nvSpPr>
        <p:spPr>
          <a:xfrm>
            <a:off x="5135265" y="1630758"/>
            <a:ext cx="6493470" cy="4499585"/>
          </a:xfrm>
          <a:prstGeom prst="rect">
            <a:avLst/>
          </a:prstGeom>
          <a:noFill/>
          <a:ln/>
        </p:spPr>
        <p:txBody>
          <a:bodyPr wrap="square" lIns="0" tIns="0" rIns="0" bIns="0" rtlCol="0" anchor="t"/>
          <a:lstStyle/>
          <a:p>
            <a:pPr defTabSz="380985">
              <a:lnSpc>
                <a:spcPts val="2000"/>
              </a:lnSpc>
            </a:pPr>
            <a:endParaRPr lang="en-US" sz="1250" dirty="0">
              <a:solidFill>
                <a:prstClr val="black"/>
              </a:solidFill>
              <a:latin typeface="Corbel" panose="020B0503020204020204"/>
            </a:endParaRPr>
          </a:p>
        </p:txBody>
      </p:sp>
      <p:sp>
        <p:nvSpPr>
          <p:cNvPr id="10" name="Text 7">
            <a:extLst>
              <a:ext uri="{FF2B5EF4-FFF2-40B4-BE49-F238E27FC236}">
                <a16:creationId xmlns:a16="http://schemas.microsoft.com/office/drawing/2014/main" id="{293A0AED-A684-C69C-1371-E5402E56027F}"/>
              </a:ext>
            </a:extLst>
          </p:cNvPr>
          <p:cNvSpPr/>
          <p:nvPr/>
        </p:nvSpPr>
        <p:spPr>
          <a:xfrm>
            <a:off x="6261894" y="3078262"/>
            <a:ext cx="5366842" cy="514945"/>
          </a:xfrm>
          <a:prstGeom prst="rect">
            <a:avLst/>
          </a:prstGeom>
          <a:noFill/>
          <a:ln/>
        </p:spPr>
        <p:txBody>
          <a:bodyPr wrap="square" lIns="0" tIns="0" rIns="0" bIns="0" rtlCol="0" anchor="t"/>
          <a:lstStyle/>
          <a:p>
            <a:pPr defTabSz="380985">
              <a:lnSpc>
                <a:spcPts val="2000"/>
              </a:lnSpc>
            </a:pPr>
            <a:endParaRPr lang="en-US" sz="1250" dirty="0">
              <a:solidFill>
                <a:prstClr val="black"/>
              </a:solidFill>
              <a:latin typeface="Corbel" panose="020B0503020204020204"/>
            </a:endParaRPr>
          </a:p>
        </p:txBody>
      </p:sp>
      <p:sp>
        <p:nvSpPr>
          <p:cNvPr id="20" name="Text 17">
            <a:extLst>
              <a:ext uri="{FF2B5EF4-FFF2-40B4-BE49-F238E27FC236}">
                <a16:creationId xmlns:a16="http://schemas.microsoft.com/office/drawing/2014/main" id="{0B3D9039-7E55-906A-209E-FAA622097D4E}"/>
              </a:ext>
            </a:extLst>
          </p:cNvPr>
          <p:cNvSpPr/>
          <p:nvPr/>
        </p:nvSpPr>
        <p:spPr>
          <a:xfrm>
            <a:off x="6261894" y="5740103"/>
            <a:ext cx="5366842" cy="514945"/>
          </a:xfrm>
          <a:prstGeom prst="rect">
            <a:avLst/>
          </a:prstGeom>
          <a:noFill/>
          <a:ln/>
        </p:spPr>
        <p:txBody>
          <a:bodyPr wrap="square" lIns="0" tIns="0" rIns="0" bIns="0" rtlCol="0" anchor="t"/>
          <a:lstStyle/>
          <a:p>
            <a:pPr defTabSz="380985">
              <a:lnSpc>
                <a:spcPts val="2000"/>
              </a:lnSpc>
            </a:pPr>
            <a:endParaRPr lang="en-US" sz="1250" dirty="0">
              <a:solidFill>
                <a:prstClr val="black"/>
              </a:solidFill>
              <a:latin typeface="Corbel" panose="020B0503020204020204"/>
            </a:endParaRPr>
          </a:p>
        </p:txBody>
      </p:sp>
      <p:sp>
        <p:nvSpPr>
          <p:cNvPr id="22" name="CuadroTexto 21">
            <a:extLst>
              <a:ext uri="{FF2B5EF4-FFF2-40B4-BE49-F238E27FC236}">
                <a16:creationId xmlns:a16="http://schemas.microsoft.com/office/drawing/2014/main" id="{4C645515-ED07-C2F7-7E45-F6196611B4F0}"/>
              </a:ext>
            </a:extLst>
          </p:cNvPr>
          <p:cNvSpPr txBox="1"/>
          <p:nvPr/>
        </p:nvSpPr>
        <p:spPr>
          <a:xfrm>
            <a:off x="351851" y="345738"/>
            <a:ext cx="11432318" cy="6186309"/>
          </a:xfrm>
          <a:prstGeom prst="rect">
            <a:avLst/>
          </a:prstGeom>
          <a:noFill/>
        </p:spPr>
        <p:txBody>
          <a:bodyPr wrap="square">
            <a:spAutoFit/>
          </a:bodyPr>
          <a:lstStyle/>
          <a:p>
            <a:pPr algn="l"/>
            <a:r>
              <a:rPr lang="es-ES" sz="2000" b="1" i="0" dirty="0">
                <a:solidFill>
                  <a:srgbClr val="38512F"/>
                </a:solidFill>
                <a:effectLst/>
                <a:latin typeface="Lora" pitchFamily="2" charset="0"/>
                <a:ea typeface="Source Sans Pro" panose="020B0503030403020204" pitchFamily="34" charset="0"/>
              </a:rPr>
              <a:t>Glosario de Términos</a:t>
            </a:r>
          </a:p>
          <a:p>
            <a:pPr algn="l"/>
            <a:endParaRPr lang="es-ES" sz="2000" b="1" i="0" dirty="0">
              <a:solidFill>
                <a:srgbClr val="38512F"/>
              </a:solidFill>
              <a:effectLst/>
              <a:latin typeface="Lora" pitchFamily="2" charset="0"/>
              <a:ea typeface="Source Sans Pro" panose="020B0503030403020204" pitchFamily="34" charset="0"/>
            </a:endParaRPr>
          </a:p>
          <a:p>
            <a:pPr lvl="1"/>
            <a:r>
              <a:rPr lang="es-ES" sz="1400" b="0" i="0" dirty="0">
                <a:solidFill>
                  <a:srgbClr val="1F2328"/>
                </a:solidFill>
                <a:effectLst/>
                <a:latin typeface="Source Sans Pro" panose="020B0503030403020204" pitchFamily="34" charset="0"/>
                <a:ea typeface="Source Sans Pro" panose="020B0503030403020204" pitchFamily="34" charset="0"/>
              </a:rPr>
              <a:t>• </a:t>
            </a:r>
            <a:r>
              <a:rPr lang="es-ES" sz="1400" b="1" i="0" dirty="0" err="1">
                <a:solidFill>
                  <a:srgbClr val="38512F"/>
                </a:solidFill>
                <a:effectLst/>
                <a:latin typeface="Source Sans Pro" panose="020B0503030403020204" pitchFamily="34" charset="0"/>
                <a:ea typeface="Source Sans Pro" panose="020B0503030403020204" pitchFamily="34" charset="0"/>
              </a:rPr>
              <a:t>Power</a:t>
            </a:r>
            <a:r>
              <a:rPr lang="es-ES" sz="1400" b="1" i="0" dirty="0">
                <a:solidFill>
                  <a:srgbClr val="38512F"/>
                </a:solidFill>
                <a:effectLst/>
                <a:latin typeface="Source Sans Pro" panose="020B0503030403020204" pitchFamily="34" charset="0"/>
                <a:ea typeface="Source Sans Pro" panose="020B0503030403020204" pitchFamily="34" charset="0"/>
              </a:rPr>
              <a:t> BI: </a:t>
            </a:r>
            <a:r>
              <a:rPr lang="es-ES" sz="1400" b="0" i="0" dirty="0">
                <a:solidFill>
                  <a:srgbClr val="1F2328"/>
                </a:solidFill>
                <a:effectLst/>
                <a:latin typeface="Source Sans Pro" panose="020B0503030403020204" pitchFamily="34" charset="0"/>
                <a:ea typeface="Source Sans Pro" panose="020B0503030403020204" pitchFamily="34" charset="0"/>
              </a:rPr>
              <a:t>Herramienta de análisis de negocios de Microsoft.</a:t>
            </a:r>
          </a:p>
          <a:p>
            <a:pPr lvl="1"/>
            <a:r>
              <a:rPr lang="es-ES" sz="1400" b="0" i="0" dirty="0">
                <a:solidFill>
                  <a:srgbClr val="1F2328"/>
                </a:solidFill>
                <a:effectLst/>
                <a:latin typeface="Source Sans Pro" panose="020B0503030403020204" pitchFamily="34" charset="0"/>
                <a:ea typeface="Source Sans Pro" panose="020B0503030403020204" pitchFamily="34" charset="0"/>
              </a:rPr>
              <a:t>• </a:t>
            </a:r>
            <a:r>
              <a:rPr lang="es-ES" sz="1400" b="1" i="0" dirty="0" err="1">
                <a:solidFill>
                  <a:srgbClr val="38512F"/>
                </a:solidFill>
                <a:effectLst/>
                <a:latin typeface="Source Sans Pro" panose="020B0503030403020204" pitchFamily="34" charset="0"/>
                <a:ea typeface="Source Sans Pro" panose="020B0503030403020204" pitchFamily="34" charset="0"/>
              </a:rPr>
              <a:t>Power</a:t>
            </a:r>
            <a:r>
              <a:rPr lang="es-ES" sz="1400" b="1" i="0" dirty="0">
                <a:solidFill>
                  <a:srgbClr val="38512F"/>
                </a:solidFill>
                <a:effectLst/>
                <a:latin typeface="Source Sans Pro" panose="020B0503030403020204" pitchFamily="34" charset="0"/>
                <a:ea typeface="Source Sans Pro" panose="020B0503030403020204" pitchFamily="34" charset="0"/>
              </a:rPr>
              <a:t> BI Desktop: </a:t>
            </a:r>
            <a:r>
              <a:rPr lang="es-ES" sz="1400" b="0" i="0" dirty="0">
                <a:solidFill>
                  <a:srgbClr val="1F2328"/>
                </a:solidFill>
                <a:effectLst/>
                <a:latin typeface="Source Sans Pro" panose="020B0503030403020204" pitchFamily="34" charset="0"/>
                <a:ea typeface="Source Sans Pro" panose="020B0503030403020204" pitchFamily="34" charset="0"/>
              </a:rPr>
              <a:t>Aplicación de escritorio para crear reportes y visualizaciones.</a:t>
            </a:r>
          </a:p>
          <a:p>
            <a:pPr lvl="1"/>
            <a:r>
              <a:rPr lang="es-ES" sz="1400" b="1" i="0" dirty="0">
                <a:solidFill>
                  <a:srgbClr val="38512F"/>
                </a:solidFill>
                <a:effectLst/>
                <a:latin typeface="Source Sans Pro" panose="020B0503030403020204" pitchFamily="34" charset="0"/>
                <a:ea typeface="Source Sans Pro" panose="020B0503030403020204" pitchFamily="34" charset="0"/>
              </a:rPr>
              <a:t>• </a:t>
            </a:r>
            <a:r>
              <a:rPr lang="es-ES" sz="1400" b="1" i="0" dirty="0" err="1">
                <a:solidFill>
                  <a:srgbClr val="38512F"/>
                </a:solidFill>
                <a:effectLst/>
                <a:latin typeface="Source Sans Pro" panose="020B0503030403020204" pitchFamily="34" charset="0"/>
                <a:ea typeface="Source Sans Pro" panose="020B0503030403020204" pitchFamily="34" charset="0"/>
              </a:rPr>
              <a:t>Dashboard</a:t>
            </a:r>
            <a:r>
              <a:rPr lang="es-ES" sz="1400" b="1" i="0" dirty="0">
                <a:solidFill>
                  <a:srgbClr val="38512F"/>
                </a:solidFill>
                <a:effectLst/>
                <a:latin typeface="Source Sans Pro" panose="020B0503030403020204" pitchFamily="34" charset="0"/>
                <a:ea typeface="Source Sans Pro" panose="020B0503030403020204" pitchFamily="34" charset="0"/>
              </a:rPr>
              <a:t>: </a:t>
            </a:r>
            <a:r>
              <a:rPr lang="es-ES" sz="1400" b="0" i="0" dirty="0">
                <a:solidFill>
                  <a:srgbClr val="1F2328"/>
                </a:solidFill>
                <a:effectLst/>
                <a:latin typeface="Source Sans Pro" panose="020B0503030403020204" pitchFamily="34" charset="0"/>
                <a:ea typeface="Source Sans Pro" panose="020B0503030403020204" pitchFamily="34" charset="0"/>
              </a:rPr>
              <a:t>Panel interactivo que muestra visualizaciones clave.</a:t>
            </a:r>
          </a:p>
          <a:p>
            <a:pPr lvl="1"/>
            <a:r>
              <a:rPr lang="es-ES" sz="1400" b="0" i="0" dirty="0">
                <a:solidFill>
                  <a:srgbClr val="1F2328"/>
                </a:solidFill>
                <a:effectLst/>
                <a:latin typeface="Source Sans Pro" panose="020B0503030403020204" pitchFamily="34" charset="0"/>
                <a:ea typeface="Source Sans Pro" panose="020B0503030403020204" pitchFamily="34" charset="0"/>
              </a:rPr>
              <a:t>• </a:t>
            </a:r>
            <a:r>
              <a:rPr lang="es-ES" sz="1400" b="1" i="0" dirty="0" err="1">
                <a:solidFill>
                  <a:srgbClr val="38512F"/>
                </a:solidFill>
                <a:effectLst/>
                <a:latin typeface="Source Sans Pro" panose="020B0503030403020204" pitchFamily="34" charset="0"/>
                <a:ea typeface="Source Sans Pro" panose="020B0503030403020204" pitchFamily="34" charset="0"/>
              </a:rPr>
              <a:t>Query</a:t>
            </a:r>
            <a:r>
              <a:rPr lang="es-ES" sz="1400" b="1" i="0" dirty="0">
                <a:solidFill>
                  <a:srgbClr val="38512F"/>
                </a:solidFill>
                <a:effectLst/>
                <a:latin typeface="Source Sans Pro" panose="020B0503030403020204" pitchFamily="34" charset="0"/>
                <a:ea typeface="Source Sans Pro" panose="020B0503030403020204" pitchFamily="34" charset="0"/>
              </a:rPr>
              <a:t> Editor: </a:t>
            </a:r>
            <a:r>
              <a:rPr lang="es-ES" sz="1400" b="0" i="0" dirty="0">
                <a:solidFill>
                  <a:srgbClr val="1F2328"/>
                </a:solidFill>
                <a:effectLst/>
                <a:latin typeface="Source Sans Pro" panose="020B0503030403020204" pitchFamily="34" charset="0"/>
                <a:ea typeface="Source Sans Pro" panose="020B0503030403020204" pitchFamily="34" charset="0"/>
              </a:rPr>
              <a:t>Herramienta para limpiar, transformar y preparar datos.</a:t>
            </a:r>
          </a:p>
          <a:p>
            <a:pPr lvl="1"/>
            <a:r>
              <a:rPr lang="es-ES" sz="1400" b="1" i="0" dirty="0">
                <a:solidFill>
                  <a:srgbClr val="38512F"/>
                </a:solidFill>
                <a:effectLst/>
                <a:latin typeface="Source Sans Pro" panose="020B0503030403020204" pitchFamily="34" charset="0"/>
                <a:ea typeface="Source Sans Pro" panose="020B0503030403020204" pitchFamily="34" charset="0"/>
              </a:rPr>
              <a:t>• Relaciones de Tablas: </a:t>
            </a:r>
            <a:r>
              <a:rPr lang="es-ES" sz="1400" b="0" i="0" dirty="0">
                <a:solidFill>
                  <a:srgbClr val="1F2328"/>
                </a:solidFill>
                <a:effectLst/>
                <a:latin typeface="Source Sans Pro" panose="020B0503030403020204" pitchFamily="34" charset="0"/>
                <a:ea typeface="Source Sans Pro" panose="020B0503030403020204" pitchFamily="34" charset="0"/>
              </a:rPr>
              <a:t>Conexiones lógicas entre diferentes tablas.</a:t>
            </a:r>
          </a:p>
          <a:p>
            <a:pPr lvl="1"/>
            <a:r>
              <a:rPr lang="es-ES" sz="1400" b="0" i="0" dirty="0">
                <a:solidFill>
                  <a:srgbClr val="1F2328"/>
                </a:solidFill>
                <a:effectLst/>
                <a:latin typeface="Source Sans Pro" panose="020B0503030403020204" pitchFamily="34" charset="0"/>
                <a:ea typeface="Source Sans Pro" panose="020B0503030403020204" pitchFamily="34" charset="0"/>
              </a:rPr>
              <a:t>• </a:t>
            </a:r>
            <a:r>
              <a:rPr lang="es-ES" sz="1400" b="1" i="0" dirty="0">
                <a:solidFill>
                  <a:srgbClr val="38512F"/>
                </a:solidFill>
                <a:effectLst/>
                <a:latin typeface="Source Sans Pro" panose="020B0503030403020204" pitchFamily="34" charset="0"/>
                <a:ea typeface="Source Sans Pro" panose="020B0503030403020204" pitchFamily="34" charset="0"/>
              </a:rPr>
              <a:t>DAX (Data </a:t>
            </a:r>
            <a:r>
              <a:rPr lang="es-ES" sz="1400" b="1" i="0" dirty="0" err="1">
                <a:solidFill>
                  <a:srgbClr val="38512F"/>
                </a:solidFill>
                <a:effectLst/>
                <a:latin typeface="Source Sans Pro" panose="020B0503030403020204" pitchFamily="34" charset="0"/>
                <a:ea typeface="Source Sans Pro" panose="020B0503030403020204" pitchFamily="34" charset="0"/>
              </a:rPr>
              <a:t>Analysis</a:t>
            </a:r>
            <a:r>
              <a:rPr lang="es-ES" sz="1400" b="1" i="0" dirty="0">
                <a:solidFill>
                  <a:srgbClr val="38512F"/>
                </a:solidFill>
                <a:effectLst/>
                <a:latin typeface="Source Sans Pro" panose="020B0503030403020204" pitchFamily="34" charset="0"/>
                <a:ea typeface="Source Sans Pro" panose="020B0503030403020204" pitchFamily="34" charset="0"/>
              </a:rPr>
              <a:t> </a:t>
            </a:r>
            <a:r>
              <a:rPr lang="es-ES" sz="1400" b="1" i="0" dirty="0" err="1">
                <a:solidFill>
                  <a:srgbClr val="38512F"/>
                </a:solidFill>
                <a:effectLst/>
                <a:latin typeface="Source Sans Pro" panose="020B0503030403020204" pitchFamily="34" charset="0"/>
                <a:ea typeface="Source Sans Pro" panose="020B0503030403020204" pitchFamily="34" charset="0"/>
              </a:rPr>
              <a:t>Expressions</a:t>
            </a:r>
            <a:r>
              <a:rPr lang="es-ES" sz="1400" b="1" i="0" dirty="0">
                <a:solidFill>
                  <a:srgbClr val="38512F"/>
                </a:solidFill>
                <a:effectLst/>
                <a:latin typeface="Source Sans Pro" panose="020B0503030403020204" pitchFamily="34" charset="0"/>
                <a:ea typeface="Source Sans Pro" panose="020B0503030403020204" pitchFamily="34" charset="0"/>
              </a:rPr>
              <a:t>): </a:t>
            </a:r>
            <a:r>
              <a:rPr lang="es-ES" sz="1400" b="0" i="0" dirty="0">
                <a:solidFill>
                  <a:srgbClr val="1F2328"/>
                </a:solidFill>
                <a:effectLst/>
                <a:latin typeface="Source Sans Pro" panose="020B0503030403020204" pitchFamily="34" charset="0"/>
                <a:ea typeface="Source Sans Pro" panose="020B0503030403020204" pitchFamily="34" charset="0"/>
              </a:rPr>
              <a:t>Lenguaje de fórmulas para análisis avanzados.</a:t>
            </a:r>
          </a:p>
          <a:p>
            <a:pPr lvl="1"/>
            <a:r>
              <a:rPr lang="es-ES" sz="1400" b="0" i="0" dirty="0">
                <a:solidFill>
                  <a:srgbClr val="1F2328"/>
                </a:solidFill>
                <a:effectLst/>
                <a:latin typeface="Source Sans Pro" panose="020B0503030403020204" pitchFamily="34" charset="0"/>
                <a:ea typeface="Source Sans Pro" panose="020B0503030403020204" pitchFamily="34" charset="0"/>
              </a:rPr>
              <a:t>• </a:t>
            </a:r>
            <a:r>
              <a:rPr lang="es-ES" sz="1400" b="1" i="0" dirty="0">
                <a:solidFill>
                  <a:srgbClr val="38512F"/>
                </a:solidFill>
                <a:effectLst/>
                <a:latin typeface="Source Sans Pro" panose="020B0503030403020204" pitchFamily="34" charset="0"/>
                <a:ea typeface="Source Sans Pro" panose="020B0503030403020204" pitchFamily="34" charset="0"/>
              </a:rPr>
              <a:t>Visualización: </a:t>
            </a:r>
            <a:r>
              <a:rPr lang="es-ES" sz="1400" b="0" i="0" dirty="0">
                <a:solidFill>
                  <a:srgbClr val="1F2328"/>
                </a:solidFill>
                <a:effectLst/>
                <a:latin typeface="Source Sans Pro" panose="020B0503030403020204" pitchFamily="34" charset="0"/>
                <a:ea typeface="Source Sans Pro" panose="020B0503030403020204" pitchFamily="34" charset="0"/>
              </a:rPr>
              <a:t>Representación gráfica de datos.</a:t>
            </a:r>
          </a:p>
          <a:p>
            <a:pPr lvl="1"/>
            <a:r>
              <a:rPr lang="es-ES" sz="1400" b="1" i="0" dirty="0">
                <a:solidFill>
                  <a:srgbClr val="38512F"/>
                </a:solidFill>
                <a:effectLst/>
                <a:latin typeface="Source Sans Pro" panose="020B0503030403020204" pitchFamily="34" charset="0"/>
                <a:ea typeface="Source Sans Pro" panose="020B0503030403020204" pitchFamily="34" charset="0"/>
              </a:rPr>
              <a:t>• Filtro</a:t>
            </a:r>
            <a:r>
              <a:rPr lang="es-ES" sz="1400" b="0" i="0" dirty="0">
                <a:solidFill>
                  <a:srgbClr val="1F2328"/>
                </a:solidFill>
                <a:effectLst/>
                <a:latin typeface="Source Sans Pro" panose="020B0503030403020204" pitchFamily="34" charset="0"/>
                <a:ea typeface="Source Sans Pro" panose="020B0503030403020204" pitchFamily="34" charset="0"/>
              </a:rPr>
              <a:t>: Herramienta para seleccionar datos específicos.</a:t>
            </a:r>
          </a:p>
          <a:p>
            <a:pPr lvl="1"/>
            <a:r>
              <a:rPr lang="es-ES" sz="1400" b="0" i="0" dirty="0">
                <a:solidFill>
                  <a:srgbClr val="1F2328"/>
                </a:solidFill>
                <a:effectLst/>
                <a:latin typeface="Source Sans Pro" panose="020B0503030403020204" pitchFamily="34" charset="0"/>
                <a:ea typeface="Source Sans Pro" panose="020B0503030403020204" pitchFamily="34" charset="0"/>
              </a:rPr>
              <a:t>• </a:t>
            </a:r>
            <a:r>
              <a:rPr lang="es-ES" sz="1400" b="1" i="0" dirty="0">
                <a:solidFill>
                  <a:srgbClr val="38512F"/>
                </a:solidFill>
                <a:effectLst/>
                <a:latin typeface="Source Sans Pro" panose="020B0503030403020204" pitchFamily="34" charset="0"/>
                <a:ea typeface="Source Sans Pro" panose="020B0503030403020204" pitchFamily="34" charset="0"/>
              </a:rPr>
              <a:t>Formato: </a:t>
            </a:r>
            <a:r>
              <a:rPr lang="es-ES" sz="1400" b="0" i="0" dirty="0">
                <a:solidFill>
                  <a:srgbClr val="1F2328"/>
                </a:solidFill>
                <a:effectLst/>
                <a:latin typeface="Source Sans Pro" panose="020B0503030403020204" pitchFamily="34" charset="0"/>
                <a:ea typeface="Source Sans Pro" panose="020B0503030403020204" pitchFamily="34" charset="0"/>
              </a:rPr>
              <a:t>Ajuste de la apariencia de un reporte o visualización.</a:t>
            </a:r>
          </a:p>
          <a:p>
            <a:pPr lvl="1"/>
            <a:r>
              <a:rPr lang="es-ES" sz="1400" b="1" i="0" dirty="0">
                <a:solidFill>
                  <a:srgbClr val="38512F"/>
                </a:solidFill>
                <a:effectLst/>
                <a:latin typeface="Source Sans Pro" panose="020B0503030403020204" pitchFamily="34" charset="0"/>
                <a:ea typeface="Source Sans Pro" panose="020B0503030403020204" pitchFamily="34" charset="0"/>
              </a:rPr>
              <a:t>• Publicación: </a:t>
            </a:r>
            <a:r>
              <a:rPr lang="es-ES" sz="1400" b="0" i="0" dirty="0">
                <a:solidFill>
                  <a:srgbClr val="1F2328"/>
                </a:solidFill>
                <a:effectLst/>
                <a:latin typeface="Source Sans Pro" panose="020B0503030403020204" pitchFamily="34" charset="0"/>
                <a:ea typeface="Source Sans Pro" panose="020B0503030403020204" pitchFamily="34" charset="0"/>
              </a:rPr>
              <a:t>Compartir reportes en línea o en la nube.</a:t>
            </a:r>
          </a:p>
          <a:p>
            <a:pPr lvl="1"/>
            <a:endParaRPr lang="es-ES" sz="1400" dirty="0">
              <a:solidFill>
                <a:srgbClr val="1F2328"/>
              </a:solidFill>
              <a:latin typeface="Source Sans Pro" panose="020B0503030403020204" pitchFamily="34" charset="0"/>
              <a:ea typeface="Source Sans Pro" panose="020B0503030403020204" pitchFamily="34" charset="0"/>
            </a:endParaRPr>
          </a:p>
          <a:p>
            <a:pPr lvl="1"/>
            <a:endParaRPr lang="es-ES" sz="1400" b="0" i="0" dirty="0">
              <a:solidFill>
                <a:srgbClr val="1F2328"/>
              </a:solidFill>
              <a:effectLst/>
              <a:latin typeface="Source Sans Pro" panose="020B0503030403020204" pitchFamily="34" charset="0"/>
              <a:ea typeface="Source Sans Pro" panose="020B0503030403020204" pitchFamily="34" charset="0"/>
            </a:endParaRPr>
          </a:p>
          <a:p>
            <a:pPr lvl="1"/>
            <a:endParaRPr lang="es-ES" sz="1400" dirty="0">
              <a:solidFill>
                <a:srgbClr val="1F2328"/>
              </a:solidFill>
              <a:latin typeface="Source Sans Pro" panose="020B0503030403020204" pitchFamily="34" charset="0"/>
              <a:ea typeface="Source Sans Pro" panose="020B0503030403020204" pitchFamily="34" charset="0"/>
            </a:endParaRPr>
          </a:p>
          <a:p>
            <a:pPr lvl="1"/>
            <a:endParaRPr lang="es-ES" sz="1400" b="0" i="0" dirty="0">
              <a:solidFill>
                <a:srgbClr val="1F2328"/>
              </a:solidFill>
              <a:effectLst/>
              <a:latin typeface="Source Sans Pro" panose="020B0503030403020204" pitchFamily="34" charset="0"/>
              <a:ea typeface="Source Sans Pro" panose="020B0503030403020204" pitchFamily="34" charset="0"/>
            </a:endParaRPr>
          </a:p>
          <a:p>
            <a:pPr lvl="1"/>
            <a:endParaRPr lang="es-ES" sz="1400" dirty="0">
              <a:solidFill>
                <a:srgbClr val="1F2328"/>
              </a:solidFill>
              <a:latin typeface="Source Sans Pro" panose="020B0503030403020204" pitchFamily="34" charset="0"/>
              <a:ea typeface="Source Sans Pro" panose="020B0503030403020204" pitchFamily="34" charset="0"/>
            </a:endParaRPr>
          </a:p>
          <a:p>
            <a:pPr algn="l"/>
            <a:r>
              <a:rPr lang="es-ES" sz="2000" b="1" i="0" dirty="0">
                <a:solidFill>
                  <a:srgbClr val="38512F"/>
                </a:solidFill>
                <a:effectLst/>
                <a:latin typeface="Lora" pitchFamily="2" charset="0"/>
              </a:rPr>
              <a:t>IBM-</a:t>
            </a:r>
            <a:r>
              <a:rPr lang="es-ES" sz="2000" b="1" i="0" dirty="0" err="1">
                <a:solidFill>
                  <a:srgbClr val="38512F"/>
                </a:solidFill>
                <a:effectLst/>
                <a:latin typeface="Lora" pitchFamily="2" charset="0"/>
              </a:rPr>
              <a:t>Datahack</a:t>
            </a:r>
            <a:r>
              <a:rPr lang="es-ES" sz="2000" b="1" i="0" dirty="0">
                <a:solidFill>
                  <a:srgbClr val="38512F"/>
                </a:solidFill>
                <a:effectLst/>
                <a:latin typeface="Lora" pitchFamily="2" charset="0"/>
              </a:rPr>
              <a:t>-</a:t>
            </a:r>
            <a:r>
              <a:rPr lang="es-ES" sz="2000" b="1" i="0" dirty="0" err="1">
                <a:solidFill>
                  <a:srgbClr val="38512F"/>
                </a:solidFill>
                <a:effectLst/>
                <a:latin typeface="Lora" pitchFamily="2" charset="0"/>
              </a:rPr>
              <a:t>Power</a:t>
            </a:r>
            <a:r>
              <a:rPr lang="es-ES" sz="2000" b="1" i="0" dirty="0">
                <a:solidFill>
                  <a:srgbClr val="38512F"/>
                </a:solidFill>
                <a:effectLst/>
                <a:latin typeface="Lora" pitchFamily="2" charset="0"/>
              </a:rPr>
              <a:t>-BI-Marketing</a:t>
            </a:r>
          </a:p>
          <a:p>
            <a:pPr algn="l"/>
            <a:endParaRPr lang="es-ES" sz="1400" b="1" i="0" dirty="0">
              <a:solidFill>
                <a:srgbClr val="1F2328"/>
              </a:solidFill>
              <a:effectLst/>
              <a:latin typeface="-apple-system"/>
            </a:endParaRPr>
          </a:p>
          <a:p>
            <a:pPr algn="l"/>
            <a:r>
              <a:rPr lang="es-ES" sz="1400" b="1" i="0" dirty="0">
                <a:solidFill>
                  <a:srgbClr val="1F2328"/>
                </a:solidFill>
                <a:effectLst/>
                <a:latin typeface="Source Sans Pro" panose="020B0503030403020204" pitchFamily="34" charset="0"/>
                <a:ea typeface="Source Sans Pro" panose="020B0503030403020204" pitchFamily="34" charset="0"/>
              </a:rPr>
              <a:t>Noviembre 2024</a:t>
            </a:r>
          </a:p>
          <a:p>
            <a:pPr algn="l"/>
            <a:r>
              <a:rPr lang="es-ES" sz="1400" b="1" i="1" dirty="0">
                <a:solidFill>
                  <a:srgbClr val="1F2328"/>
                </a:solidFill>
                <a:effectLst/>
                <a:latin typeface="Source Sans Pro" panose="020B0503030403020204" pitchFamily="34" charset="0"/>
                <a:ea typeface="Source Sans Pro" panose="020B0503030403020204" pitchFamily="34" charset="0"/>
              </a:rPr>
              <a:t>Autor:</a:t>
            </a:r>
            <a:r>
              <a:rPr lang="es-ES" sz="1400" b="1" i="0" dirty="0">
                <a:solidFill>
                  <a:srgbClr val="1F2328"/>
                </a:solidFill>
                <a:effectLst/>
                <a:latin typeface="Source Sans Pro" panose="020B0503030403020204" pitchFamily="34" charset="0"/>
                <a:ea typeface="Source Sans Pro" panose="020B0503030403020204" pitchFamily="34" charset="0"/>
              </a:rPr>
              <a:t> </a:t>
            </a:r>
            <a:r>
              <a:rPr lang="es-ES" sz="1400" i="0" dirty="0">
                <a:solidFill>
                  <a:srgbClr val="1F2328"/>
                </a:solidFill>
                <a:effectLst/>
                <a:latin typeface="Source Sans Pro" panose="020B0503030403020204" pitchFamily="34" charset="0"/>
                <a:ea typeface="Source Sans Pro" panose="020B0503030403020204" pitchFamily="34" charset="0"/>
              </a:rPr>
              <a:t>Antonio Fernández</a:t>
            </a:r>
          </a:p>
          <a:p>
            <a:pPr algn="l"/>
            <a:endParaRPr lang="es-ES" sz="1400" b="1" i="0" dirty="0">
              <a:solidFill>
                <a:srgbClr val="1F2328"/>
              </a:solidFill>
              <a:effectLst/>
              <a:latin typeface="Source Sans Pro" panose="020B0503030403020204" pitchFamily="34" charset="0"/>
              <a:ea typeface="Source Sans Pro" panose="020B0503030403020204" pitchFamily="34" charset="0"/>
            </a:endParaRPr>
          </a:p>
          <a:p>
            <a:pPr algn="l"/>
            <a:r>
              <a:rPr lang="es-ES" sz="1400" b="1" i="0" dirty="0">
                <a:solidFill>
                  <a:srgbClr val="1F2328"/>
                </a:solidFill>
                <a:effectLst/>
                <a:latin typeface="Source Sans Pro" panose="020B0503030403020204" pitchFamily="34" charset="0"/>
                <a:ea typeface="Source Sans Pro" panose="020B0503030403020204" pitchFamily="34" charset="0"/>
              </a:rPr>
              <a:t>Análisis del Proyecto Final de Data </a:t>
            </a:r>
            <a:r>
              <a:rPr lang="es-ES" sz="1400" b="1" i="0" dirty="0" err="1">
                <a:solidFill>
                  <a:srgbClr val="1F2328"/>
                </a:solidFill>
                <a:effectLst/>
                <a:latin typeface="Source Sans Pro" panose="020B0503030403020204" pitchFamily="34" charset="0"/>
                <a:ea typeface="Source Sans Pro" panose="020B0503030403020204" pitchFamily="34" charset="0"/>
              </a:rPr>
              <a:t>Analytics</a:t>
            </a:r>
            <a:r>
              <a:rPr lang="es-ES" sz="1400" b="1" i="0" dirty="0">
                <a:solidFill>
                  <a:srgbClr val="1F2328"/>
                </a:solidFill>
                <a:effectLst/>
                <a:latin typeface="Source Sans Pro" panose="020B0503030403020204" pitchFamily="34" charset="0"/>
                <a:ea typeface="Source Sans Pro" panose="020B0503030403020204" pitchFamily="34" charset="0"/>
              </a:rPr>
              <a:t> con </a:t>
            </a:r>
            <a:r>
              <a:rPr lang="es-ES" sz="1400" b="1" i="0" dirty="0" err="1">
                <a:solidFill>
                  <a:srgbClr val="1F2328"/>
                </a:solidFill>
                <a:effectLst/>
                <a:latin typeface="Source Sans Pro" panose="020B0503030403020204" pitchFamily="34" charset="0"/>
                <a:ea typeface="Source Sans Pro" panose="020B0503030403020204" pitchFamily="34" charset="0"/>
              </a:rPr>
              <a:t>Power</a:t>
            </a:r>
            <a:r>
              <a:rPr lang="es-ES" sz="1400" b="1" i="0" dirty="0">
                <a:solidFill>
                  <a:srgbClr val="1F2328"/>
                </a:solidFill>
                <a:effectLst/>
                <a:latin typeface="Source Sans Pro" panose="020B0503030403020204" pitchFamily="34" charset="0"/>
                <a:ea typeface="Source Sans Pro" panose="020B0503030403020204" pitchFamily="34" charset="0"/>
              </a:rPr>
              <a:t> BI.</a:t>
            </a:r>
          </a:p>
          <a:p>
            <a:pPr algn="l"/>
            <a:r>
              <a:rPr lang="es-ES" sz="1400" b="1" i="0" dirty="0">
                <a:solidFill>
                  <a:srgbClr val="1F2328"/>
                </a:solidFill>
                <a:effectLst/>
                <a:latin typeface="Source Sans Pro" panose="020B0503030403020204" pitchFamily="34" charset="0"/>
                <a:ea typeface="Source Sans Pro" panose="020B0503030403020204" pitchFamily="34" charset="0"/>
              </a:rPr>
              <a:t>Proyecto final para el curso de Data </a:t>
            </a:r>
            <a:r>
              <a:rPr lang="es-ES" sz="1400" b="1" i="0" dirty="0" err="1">
                <a:solidFill>
                  <a:srgbClr val="1F2328"/>
                </a:solidFill>
                <a:effectLst/>
                <a:latin typeface="Source Sans Pro" panose="020B0503030403020204" pitchFamily="34" charset="0"/>
                <a:ea typeface="Source Sans Pro" panose="020B0503030403020204" pitchFamily="34" charset="0"/>
              </a:rPr>
              <a:t>Analytics</a:t>
            </a:r>
            <a:r>
              <a:rPr lang="es-ES" sz="1400" b="1" i="0" dirty="0">
                <a:solidFill>
                  <a:srgbClr val="1F2328"/>
                </a:solidFill>
                <a:effectLst/>
                <a:latin typeface="Source Sans Pro" panose="020B0503030403020204" pitchFamily="34" charset="0"/>
                <a:ea typeface="Source Sans Pro" panose="020B0503030403020204" pitchFamily="34" charset="0"/>
              </a:rPr>
              <a:t> con </a:t>
            </a:r>
            <a:r>
              <a:rPr lang="es-ES" sz="1400" b="1" i="0" dirty="0" err="1">
                <a:solidFill>
                  <a:srgbClr val="1F2328"/>
                </a:solidFill>
                <a:effectLst/>
                <a:latin typeface="Source Sans Pro" panose="020B0503030403020204" pitchFamily="34" charset="0"/>
                <a:ea typeface="Source Sans Pro" panose="020B0503030403020204" pitchFamily="34" charset="0"/>
              </a:rPr>
              <a:t>Power</a:t>
            </a:r>
            <a:r>
              <a:rPr lang="es-ES" sz="1400" b="1" i="0" dirty="0">
                <a:solidFill>
                  <a:srgbClr val="1F2328"/>
                </a:solidFill>
                <a:effectLst/>
                <a:latin typeface="Source Sans Pro" panose="020B0503030403020204" pitchFamily="34" charset="0"/>
                <a:ea typeface="Source Sans Pro" panose="020B0503030403020204" pitchFamily="34" charset="0"/>
              </a:rPr>
              <a:t> BI, enfocado en el análisis de datos de campañas de marketing.</a:t>
            </a:r>
          </a:p>
          <a:p>
            <a:pPr lvl="1"/>
            <a:endParaRPr lang="es-ES" sz="1400" dirty="0">
              <a:solidFill>
                <a:srgbClr val="1F2328"/>
              </a:solidFill>
              <a:latin typeface="Source Sans Pro" panose="020B0503030403020204" pitchFamily="34" charset="0"/>
              <a:ea typeface="Source Sans Pro" panose="020B0503030403020204" pitchFamily="34" charset="0"/>
            </a:endParaRPr>
          </a:p>
          <a:p>
            <a:r>
              <a:rPr lang="es-ES" sz="1400" dirty="0">
                <a:hlinkClick r:id="rId3"/>
              </a:rPr>
              <a:t>GitHub: Análisis del Proyecto Final de Data </a:t>
            </a:r>
            <a:r>
              <a:rPr lang="es-ES" sz="1400" dirty="0" err="1">
                <a:hlinkClick r:id="rId3"/>
              </a:rPr>
              <a:t>Analytics</a:t>
            </a:r>
            <a:r>
              <a:rPr lang="es-ES" sz="1400" dirty="0">
                <a:hlinkClick r:id="rId3"/>
              </a:rPr>
              <a:t> con </a:t>
            </a:r>
            <a:r>
              <a:rPr lang="es-ES" sz="1400" dirty="0" err="1">
                <a:hlinkClick r:id="rId3"/>
              </a:rPr>
              <a:t>Power</a:t>
            </a:r>
            <a:r>
              <a:rPr lang="es-ES" sz="1400" dirty="0">
                <a:hlinkClick r:id="rId3"/>
              </a:rPr>
              <a:t> BI.</a:t>
            </a:r>
            <a:endParaRPr lang="es-ES" sz="1400" b="1" i="0" dirty="0">
              <a:solidFill>
                <a:srgbClr val="1F2328"/>
              </a:solidFill>
              <a:effectLst/>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975317647"/>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189439" y="627162"/>
            <a:ext cx="6385123" cy="1037828"/>
          </a:xfrm>
          <a:prstGeom prst="rect">
            <a:avLst/>
          </a:prstGeom>
          <a:noFill/>
          <a:ln/>
        </p:spPr>
        <p:txBody>
          <a:bodyPr wrap="square" lIns="0" tIns="0" rIns="0" bIns="0" rtlCol="0" anchor="t"/>
          <a:lstStyle/>
          <a:p>
            <a:pPr defTabSz="380985">
              <a:lnSpc>
                <a:spcPts val="4083"/>
              </a:lnSpc>
            </a:pPr>
            <a:r>
              <a:rPr lang="en-US" sz="3250" dirty="0">
                <a:solidFill>
                  <a:srgbClr val="38512F"/>
                </a:solidFill>
                <a:latin typeface="Lora" pitchFamily="34" charset="0"/>
                <a:ea typeface="Lora" pitchFamily="34" charset="-122"/>
                <a:cs typeface="Lora" pitchFamily="34" charset="-120"/>
              </a:rPr>
              <a:t>Introducción y objetivos del análisis</a:t>
            </a:r>
            <a:endParaRPr lang="en-US" sz="3250" dirty="0">
              <a:solidFill>
                <a:prstClr val="black"/>
              </a:solidFill>
              <a:latin typeface="Corbel" panose="020B0503020204020204"/>
            </a:endParaRPr>
          </a:p>
        </p:txBody>
      </p:sp>
      <p:sp>
        <p:nvSpPr>
          <p:cNvPr id="4" name="Text 1"/>
          <p:cNvSpPr/>
          <p:nvPr/>
        </p:nvSpPr>
        <p:spPr>
          <a:xfrm>
            <a:off x="5189439" y="1929607"/>
            <a:ext cx="6385123" cy="846534"/>
          </a:xfrm>
          <a:prstGeom prst="rect">
            <a:avLst/>
          </a:prstGeom>
          <a:noFill/>
          <a:ln/>
        </p:spPr>
        <p:txBody>
          <a:bodyPr wrap="square" lIns="0" tIns="0" rIns="0" bIns="0" rtlCol="0" anchor="t"/>
          <a:lstStyle/>
          <a:p>
            <a:pPr defTabSz="380985">
              <a:lnSpc>
                <a:spcPts val="2208"/>
              </a:lnSpc>
            </a:pPr>
            <a:r>
              <a:rPr lang="en-US" sz="1375" dirty="0">
                <a:solidFill>
                  <a:srgbClr val="3A3630"/>
                </a:solidFill>
                <a:latin typeface="Source Sans Pro" pitchFamily="34" charset="0"/>
                <a:ea typeface="Source Sans Pro" pitchFamily="34" charset="-122"/>
                <a:cs typeface="Source Sans Pro" pitchFamily="34" charset="-120"/>
              </a:rPr>
              <a:t>El objetivo principal es comprender el rendimiento de la campaña de marketing y identificar áreas de mejora. El análisis se centra en comprender el comportamiento del cliente, la efectividad de los canales de marketing y la rentabilidad de la campaña.</a:t>
            </a:r>
            <a:endParaRPr lang="en-US" sz="1375" dirty="0">
              <a:solidFill>
                <a:prstClr val="black"/>
              </a:solidFill>
              <a:latin typeface="Corbel" panose="020B0503020204020204"/>
            </a:endParaRPr>
          </a:p>
        </p:txBody>
      </p:sp>
      <p:sp>
        <p:nvSpPr>
          <p:cNvPr id="5" name="Shape 2"/>
          <p:cNvSpPr/>
          <p:nvPr/>
        </p:nvSpPr>
        <p:spPr>
          <a:xfrm>
            <a:off x="5189438" y="3173016"/>
            <a:ext cx="396875" cy="396875"/>
          </a:xfrm>
          <a:prstGeom prst="roundRect">
            <a:avLst>
              <a:gd name="adj" fmla="val 6668"/>
            </a:avLst>
          </a:prstGeom>
          <a:solidFill>
            <a:srgbClr val="F3E7D4"/>
          </a:solidFill>
          <a:ln/>
        </p:spPr>
        <p:txBody>
          <a:bodyPr/>
          <a:lstStyle/>
          <a:p>
            <a:pPr defTabSz="380985"/>
            <a:endParaRPr lang="es-ES" sz="1500">
              <a:solidFill>
                <a:prstClr val="black"/>
              </a:solidFill>
              <a:latin typeface="Corbel" panose="020B0503020204020204"/>
            </a:endParaRPr>
          </a:p>
        </p:txBody>
      </p:sp>
      <p:sp>
        <p:nvSpPr>
          <p:cNvPr id="6" name="Text 3"/>
          <p:cNvSpPr/>
          <p:nvPr/>
        </p:nvSpPr>
        <p:spPr>
          <a:xfrm>
            <a:off x="5342533" y="3246934"/>
            <a:ext cx="90686" cy="249039"/>
          </a:xfrm>
          <a:prstGeom prst="rect">
            <a:avLst/>
          </a:prstGeom>
          <a:noFill/>
          <a:ln/>
        </p:spPr>
        <p:txBody>
          <a:bodyPr wrap="none" lIns="0" tIns="0" rIns="0" bIns="0" rtlCol="0" anchor="t"/>
          <a:lstStyle/>
          <a:p>
            <a:pPr algn="ctr" defTabSz="380985">
              <a:lnSpc>
                <a:spcPts val="1958"/>
              </a:lnSpc>
            </a:pPr>
            <a:r>
              <a:rPr lang="en-US" sz="1958" dirty="0">
                <a:solidFill>
                  <a:srgbClr val="3A3630"/>
                </a:solidFill>
                <a:latin typeface="Lora" pitchFamily="34" charset="0"/>
                <a:ea typeface="Lora" pitchFamily="34" charset="-122"/>
                <a:cs typeface="Lora" pitchFamily="34" charset="-120"/>
              </a:rPr>
              <a:t>1</a:t>
            </a:r>
            <a:endParaRPr lang="en-US" sz="1958" dirty="0">
              <a:solidFill>
                <a:prstClr val="black"/>
              </a:solidFill>
              <a:latin typeface="Corbel" panose="020B0503020204020204"/>
            </a:endParaRPr>
          </a:p>
        </p:txBody>
      </p:sp>
      <p:sp>
        <p:nvSpPr>
          <p:cNvPr id="7" name="Text 4"/>
          <p:cNvSpPr/>
          <p:nvPr/>
        </p:nvSpPr>
        <p:spPr>
          <a:xfrm>
            <a:off x="5762724" y="3173016"/>
            <a:ext cx="2531070" cy="778371"/>
          </a:xfrm>
          <a:prstGeom prst="rect">
            <a:avLst/>
          </a:prstGeom>
          <a:noFill/>
          <a:ln/>
        </p:spPr>
        <p:txBody>
          <a:bodyPr wrap="square" lIns="0" tIns="0" rIns="0" bIns="0" rtlCol="0" anchor="t"/>
          <a:lstStyle/>
          <a:p>
            <a:pPr defTabSz="380985">
              <a:lnSpc>
                <a:spcPts val="2042"/>
              </a:lnSpc>
            </a:pPr>
            <a:r>
              <a:rPr lang="en-US" sz="1625" dirty="0">
                <a:solidFill>
                  <a:srgbClr val="3A3630"/>
                </a:solidFill>
                <a:latin typeface="Lora" pitchFamily="34" charset="0"/>
                <a:ea typeface="Lora" pitchFamily="34" charset="-122"/>
                <a:cs typeface="Lora" pitchFamily="34" charset="-120"/>
              </a:rPr>
              <a:t>Entender el comportamiento del cliente</a:t>
            </a:r>
            <a:endParaRPr lang="en-US" sz="1625" dirty="0">
              <a:solidFill>
                <a:prstClr val="black"/>
              </a:solidFill>
              <a:latin typeface="Corbel" panose="020B0503020204020204"/>
            </a:endParaRPr>
          </a:p>
        </p:txBody>
      </p:sp>
      <p:sp>
        <p:nvSpPr>
          <p:cNvPr id="8" name="Text 5"/>
          <p:cNvSpPr/>
          <p:nvPr/>
        </p:nvSpPr>
        <p:spPr>
          <a:xfrm>
            <a:off x="5762724" y="4057155"/>
            <a:ext cx="2531070" cy="846534"/>
          </a:xfrm>
          <a:prstGeom prst="rect">
            <a:avLst/>
          </a:prstGeom>
          <a:noFill/>
          <a:ln/>
        </p:spPr>
        <p:txBody>
          <a:bodyPr wrap="square" lIns="0" tIns="0" rIns="0" bIns="0" rtlCol="0" anchor="t"/>
          <a:lstStyle/>
          <a:p>
            <a:pPr defTabSz="380985">
              <a:lnSpc>
                <a:spcPts val="2208"/>
              </a:lnSpc>
            </a:pPr>
            <a:r>
              <a:rPr lang="en-US" sz="1375" dirty="0">
                <a:solidFill>
                  <a:srgbClr val="3A3630"/>
                </a:solidFill>
                <a:latin typeface="Source Sans Pro" pitchFamily="34" charset="0"/>
                <a:ea typeface="Source Sans Pro" pitchFamily="34" charset="-122"/>
                <a:cs typeface="Source Sans Pro" pitchFamily="34" charset="-120"/>
              </a:rPr>
              <a:t>Identificar patrones y tendencias en las interacciones del cliente con la campaña de marketing.</a:t>
            </a:r>
            <a:endParaRPr lang="en-US" sz="1375" dirty="0">
              <a:solidFill>
                <a:prstClr val="black"/>
              </a:solidFill>
              <a:latin typeface="Corbel" panose="020B0503020204020204"/>
            </a:endParaRPr>
          </a:p>
        </p:txBody>
      </p:sp>
      <p:sp>
        <p:nvSpPr>
          <p:cNvPr id="9" name="Shape 6"/>
          <p:cNvSpPr/>
          <p:nvPr/>
        </p:nvSpPr>
        <p:spPr>
          <a:xfrm>
            <a:off x="8470206" y="3173016"/>
            <a:ext cx="396875" cy="396875"/>
          </a:xfrm>
          <a:prstGeom prst="roundRect">
            <a:avLst>
              <a:gd name="adj" fmla="val 6668"/>
            </a:avLst>
          </a:prstGeom>
          <a:solidFill>
            <a:srgbClr val="F3E7D4"/>
          </a:solidFill>
          <a:ln/>
        </p:spPr>
        <p:txBody>
          <a:bodyPr/>
          <a:lstStyle/>
          <a:p>
            <a:pPr defTabSz="380985"/>
            <a:endParaRPr lang="es-ES" sz="1500">
              <a:solidFill>
                <a:prstClr val="black"/>
              </a:solidFill>
              <a:latin typeface="Corbel" panose="020B0503020204020204"/>
            </a:endParaRPr>
          </a:p>
        </p:txBody>
      </p:sp>
      <p:sp>
        <p:nvSpPr>
          <p:cNvPr id="10" name="Text 7"/>
          <p:cNvSpPr/>
          <p:nvPr/>
        </p:nvSpPr>
        <p:spPr>
          <a:xfrm>
            <a:off x="8601769" y="3246934"/>
            <a:ext cx="133747" cy="249039"/>
          </a:xfrm>
          <a:prstGeom prst="rect">
            <a:avLst/>
          </a:prstGeom>
          <a:noFill/>
          <a:ln/>
        </p:spPr>
        <p:txBody>
          <a:bodyPr wrap="none" lIns="0" tIns="0" rIns="0" bIns="0" rtlCol="0" anchor="t"/>
          <a:lstStyle/>
          <a:p>
            <a:pPr algn="ctr" defTabSz="380985">
              <a:lnSpc>
                <a:spcPts val="1958"/>
              </a:lnSpc>
            </a:pPr>
            <a:r>
              <a:rPr lang="en-US" sz="1958" dirty="0">
                <a:solidFill>
                  <a:srgbClr val="3A3630"/>
                </a:solidFill>
                <a:latin typeface="Lora" pitchFamily="34" charset="0"/>
                <a:ea typeface="Lora" pitchFamily="34" charset="-122"/>
                <a:cs typeface="Lora" pitchFamily="34" charset="-120"/>
              </a:rPr>
              <a:t>2</a:t>
            </a:r>
            <a:endParaRPr lang="en-US" sz="1958" dirty="0">
              <a:solidFill>
                <a:prstClr val="black"/>
              </a:solidFill>
              <a:latin typeface="Corbel" panose="020B0503020204020204"/>
            </a:endParaRPr>
          </a:p>
        </p:txBody>
      </p:sp>
      <p:sp>
        <p:nvSpPr>
          <p:cNvPr id="11" name="Text 8"/>
          <p:cNvSpPr/>
          <p:nvPr/>
        </p:nvSpPr>
        <p:spPr>
          <a:xfrm>
            <a:off x="9043492" y="3173016"/>
            <a:ext cx="2531070" cy="518914"/>
          </a:xfrm>
          <a:prstGeom prst="rect">
            <a:avLst/>
          </a:prstGeom>
          <a:noFill/>
          <a:ln/>
        </p:spPr>
        <p:txBody>
          <a:bodyPr wrap="square" lIns="0" tIns="0" rIns="0" bIns="0" rtlCol="0" anchor="t"/>
          <a:lstStyle/>
          <a:p>
            <a:pPr defTabSz="380985">
              <a:lnSpc>
                <a:spcPts val="2042"/>
              </a:lnSpc>
            </a:pPr>
            <a:r>
              <a:rPr lang="en-US" sz="1625" dirty="0">
                <a:solidFill>
                  <a:srgbClr val="3A3630"/>
                </a:solidFill>
                <a:latin typeface="Lora" pitchFamily="34" charset="0"/>
                <a:ea typeface="Lora" pitchFamily="34" charset="-122"/>
                <a:cs typeface="Lora" pitchFamily="34" charset="-120"/>
              </a:rPr>
              <a:t>Evaluar la efectividad de los canales de marketing</a:t>
            </a:r>
            <a:endParaRPr lang="en-US" sz="1625" dirty="0">
              <a:solidFill>
                <a:prstClr val="black"/>
              </a:solidFill>
              <a:latin typeface="Corbel" panose="020B0503020204020204"/>
            </a:endParaRPr>
          </a:p>
        </p:txBody>
      </p:sp>
      <p:sp>
        <p:nvSpPr>
          <p:cNvPr id="12" name="Text 9"/>
          <p:cNvSpPr/>
          <p:nvPr/>
        </p:nvSpPr>
        <p:spPr>
          <a:xfrm>
            <a:off x="9043492" y="3797697"/>
            <a:ext cx="2531070" cy="1128713"/>
          </a:xfrm>
          <a:prstGeom prst="rect">
            <a:avLst/>
          </a:prstGeom>
          <a:noFill/>
          <a:ln/>
        </p:spPr>
        <p:txBody>
          <a:bodyPr wrap="square" lIns="0" tIns="0" rIns="0" bIns="0" rtlCol="0" anchor="t"/>
          <a:lstStyle/>
          <a:p>
            <a:pPr defTabSz="380985">
              <a:lnSpc>
                <a:spcPts val="2208"/>
              </a:lnSpc>
            </a:pPr>
            <a:r>
              <a:rPr lang="en-US" sz="1375" dirty="0">
                <a:solidFill>
                  <a:srgbClr val="3A3630"/>
                </a:solidFill>
                <a:latin typeface="Source Sans Pro" pitchFamily="34" charset="0"/>
                <a:ea typeface="Source Sans Pro" pitchFamily="34" charset="-122"/>
                <a:cs typeface="Source Sans Pro" pitchFamily="34" charset="-120"/>
              </a:rPr>
              <a:t>Determinar qué canales de marketing son más efectivos para llegar a los clientes y generar ventas.</a:t>
            </a:r>
            <a:endParaRPr lang="en-US" sz="1375" dirty="0">
              <a:solidFill>
                <a:prstClr val="black"/>
              </a:solidFill>
              <a:latin typeface="Corbel" panose="020B0503020204020204"/>
            </a:endParaRPr>
          </a:p>
        </p:txBody>
      </p:sp>
      <p:sp>
        <p:nvSpPr>
          <p:cNvPr id="13" name="Shape 10"/>
          <p:cNvSpPr/>
          <p:nvPr/>
        </p:nvSpPr>
        <p:spPr>
          <a:xfrm>
            <a:off x="5189438" y="5301258"/>
            <a:ext cx="396875" cy="396875"/>
          </a:xfrm>
          <a:prstGeom prst="roundRect">
            <a:avLst>
              <a:gd name="adj" fmla="val 6668"/>
            </a:avLst>
          </a:prstGeom>
          <a:solidFill>
            <a:srgbClr val="F3E7D4"/>
          </a:solidFill>
          <a:ln/>
        </p:spPr>
        <p:txBody>
          <a:bodyPr/>
          <a:lstStyle/>
          <a:p>
            <a:pPr defTabSz="380985"/>
            <a:endParaRPr lang="es-ES" sz="1500">
              <a:solidFill>
                <a:prstClr val="black"/>
              </a:solidFill>
              <a:latin typeface="Corbel" panose="020B0503020204020204"/>
            </a:endParaRPr>
          </a:p>
        </p:txBody>
      </p:sp>
      <p:sp>
        <p:nvSpPr>
          <p:cNvPr id="14" name="Text 11"/>
          <p:cNvSpPr/>
          <p:nvPr/>
        </p:nvSpPr>
        <p:spPr>
          <a:xfrm>
            <a:off x="5318422" y="5375176"/>
            <a:ext cx="138807" cy="249039"/>
          </a:xfrm>
          <a:prstGeom prst="rect">
            <a:avLst/>
          </a:prstGeom>
          <a:noFill/>
          <a:ln/>
        </p:spPr>
        <p:txBody>
          <a:bodyPr wrap="none" lIns="0" tIns="0" rIns="0" bIns="0" rtlCol="0" anchor="t"/>
          <a:lstStyle/>
          <a:p>
            <a:pPr algn="ctr" defTabSz="380985">
              <a:lnSpc>
                <a:spcPts val="1958"/>
              </a:lnSpc>
            </a:pPr>
            <a:r>
              <a:rPr lang="en-US" sz="1958" dirty="0">
                <a:solidFill>
                  <a:srgbClr val="3A3630"/>
                </a:solidFill>
                <a:latin typeface="Lora" pitchFamily="34" charset="0"/>
                <a:ea typeface="Lora" pitchFamily="34" charset="-122"/>
                <a:cs typeface="Lora" pitchFamily="34" charset="-120"/>
              </a:rPr>
              <a:t>3</a:t>
            </a:r>
            <a:endParaRPr lang="en-US" sz="1958" dirty="0">
              <a:solidFill>
                <a:prstClr val="black"/>
              </a:solidFill>
              <a:latin typeface="Corbel" panose="020B0503020204020204"/>
            </a:endParaRPr>
          </a:p>
        </p:txBody>
      </p:sp>
      <p:sp>
        <p:nvSpPr>
          <p:cNvPr id="15" name="Text 12"/>
          <p:cNvSpPr/>
          <p:nvPr/>
        </p:nvSpPr>
        <p:spPr>
          <a:xfrm>
            <a:off x="5762725" y="5301257"/>
            <a:ext cx="3644404" cy="259457"/>
          </a:xfrm>
          <a:prstGeom prst="rect">
            <a:avLst/>
          </a:prstGeom>
          <a:noFill/>
          <a:ln/>
        </p:spPr>
        <p:txBody>
          <a:bodyPr wrap="none" lIns="0" tIns="0" rIns="0" bIns="0" rtlCol="0" anchor="t"/>
          <a:lstStyle/>
          <a:p>
            <a:pPr defTabSz="380985">
              <a:lnSpc>
                <a:spcPts val="2042"/>
              </a:lnSpc>
            </a:pPr>
            <a:r>
              <a:rPr lang="en-US" sz="1625" dirty="0">
                <a:solidFill>
                  <a:srgbClr val="3A3630"/>
                </a:solidFill>
                <a:latin typeface="Lora" pitchFamily="34" charset="0"/>
                <a:ea typeface="Lora" pitchFamily="34" charset="-122"/>
                <a:cs typeface="Lora" pitchFamily="34" charset="-120"/>
              </a:rPr>
              <a:t>Analizar la rentabilidad de la campaña</a:t>
            </a:r>
            <a:endParaRPr lang="en-US" sz="1625" dirty="0">
              <a:solidFill>
                <a:prstClr val="black"/>
              </a:solidFill>
              <a:latin typeface="Corbel" panose="020B0503020204020204"/>
            </a:endParaRPr>
          </a:p>
        </p:txBody>
      </p:sp>
      <p:sp>
        <p:nvSpPr>
          <p:cNvPr id="16" name="Text 13"/>
          <p:cNvSpPr/>
          <p:nvPr/>
        </p:nvSpPr>
        <p:spPr>
          <a:xfrm>
            <a:off x="5762724" y="5666482"/>
            <a:ext cx="5811838" cy="564357"/>
          </a:xfrm>
          <a:prstGeom prst="rect">
            <a:avLst/>
          </a:prstGeom>
          <a:noFill/>
          <a:ln/>
        </p:spPr>
        <p:txBody>
          <a:bodyPr wrap="square" lIns="0" tIns="0" rIns="0" bIns="0" rtlCol="0" anchor="t"/>
          <a:lstStyle/>
          <a:p>
            <a:pPr defTabSz="380985">
              <a:lnSpc>
                <a:spcPts val="2208"/>
              </a:lnSpc>
            </a:pPr>
            <a:r>
              <a:rPr lang="en-US" sz="1375" dirty="0">
                <a:solidFill>
                  <a:srgbClr val="3A3630"/>
                </a:solidFill>
                <a:latin typeface="Source Sans Pro" pitchFamily="34" charset="0"/>
                <a:ea typeface="Source Sans Pro" pitchFamily="34" charset="-122"/>
                <a:cs typeface="Source Sans Pro" pitchFamily="34" charset="-120"/>
              </a:rPr>
              <a:t>Medir el retorno de la inversión (ROI) de la campaña de marketing y determinar áreas de mejora.</a:t>
            </a:r>
            <a:endParaRPr lang="en-US" sz="1375" dirty="0">
              <a:solidFill>
                <a:prstClr val="black"/>
              </a:solidFill>
              <a:latin typeface="Corbel" panose="020B0503020204020204"/>
            </a:endParaRPr>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103" y="1283990"/>
            <a:ext cx="7673182" cy="586681"/>
          </a:xfrm>
          <a:prstGeom prst="rect">
            <a:avLst/>
          </a:prstGeom>
          <a:noFill/>
          <a:ln/>
        </p:spPr>
        <p:txBody>
          <a:bodyPr wrap="none" lIns="0" tIns="0" rIns="0" bIns="0" rtlCol="0" anchor="t"/>
          <a:lstStyle/>
          <a:p>
            <a:pPr defTabSz="380985">
              <a:lnSpc>
                <a:spcPts val="4583"/>
              </a:lnSpc>
            </a:pPr>
            <a:r>
              <a:rPr lang="en-US" sz="3667" dirty="0">
                <a:solidFill>
                  <a:srgbClr val="38512F"/>
                </a:solidFill>
                <a:latin typeface="Lora" pitchFamily="34" charset="0"/>
                <a:ea typeface="Lora" pitchFamily="34" charset="-122"/>
                <a:cs typeface="Lora" pitchFamily="34" charset="-120"/>
              </a:rPr>
              <a:t>Recolección y limpieza de los datos</a:t>
            </a:r>
            <a:endParaRPr lang="en-US" sz="3667" dirty="0">
              <a:solidFill>
                <a:prstClr val="black"/>
              </a:solidFill>
              <a:latin typeface="Corbel" panose="020B0503020204020204"/>
            </a:endParaRPr>
          </a:p>
        </p:txBody>
      </p:sp>
      <p:sp>
        <p:nvSpPr>
          <p:cNvPr id="3" name="Text 1"/>
          <p:cNvSpPr/>
          <p:nvPr/>
        </p:nvSpPr>
        <p:spPr>
          <a:xfrm>
            <a:off x="698104" y="2097970"/>
            <a:ext cx="10795793" cy="1034366"/>
          </a:xfrm>
          <a:prstGeom prst="rect">
            <a:avLst/>
          </a:prstGeom>
          <a:noFill/>
          <a:ln/>
        </p:spPr>
        <p:txBody>
          <a:bodyPr wrap="square" lIns="0" tIns="0" rIns="0" bIns="0" rtlCol="0" anchor="t"/>
          <a:lstStyle/>
          <a:p>
            <a:pPr defTabSz="380985">
              <a:lnSpc>
                <a:spcPts val="2500"/>
              </a:lnSpc>
            </a:pPr>
            <a:r>
              <a:rPr lang="en-US" sz="1542" dirty="0">
                <a:solidFill>
                  <a:srgbClr val="3A3630"/>
                </a:solidFill>
                <a:latin typeface="Source Sans Pro" pitchFamily="34" charset="0"/>
                <a:ea typeface="Source Sans Pro" pitchFamily="34" charset="-122"/>
                <a:cs typeface="Source Sans Pro" pitchFamily="34" charset="-120"/>
              </a:rPr>
              <a:t>El primer paso es recopilar los datos del conjunto de datos de marketing de Kaggle. Los </a:t>
            </a:r>
            <a:r>
              <a:rPr lang="en-US" sz="1542" dirty="0" err="1">
                <a:solidFill>
                  <a:srgbClr val="3A3630"/>
                </a:solidFill>
                <a:latin typeface="Source Sans Pro" pitchFamily="34" charset="0"/>
                <a:ea typeface="Source Sans Pro" pitchFamily="34" charset="-122"/>
                <a:cs typeface="Source Sans Pro" pitchFamily="34" charset="-120"/>
              </a:rPr>
              <a:t>datos</a:t>
            </a:r>
            <a:r>
              <a:rPr lang="en-US" sz="1542" dirty="0">
                <a:solidFill>
                  <a:srgbClr val="3A3630"/>
                </a:solidFill>
                <a:latin typeface="Source Sans Pro" pitchFamily="34" charset="0"/>
                <a:ea typeface="Source Sans Pro" pitchFamily="34" charset="-122"/>
                <a:cs typeface="Source Sans Pro" pitchFamily="34" charset="-120"/>
              </a:rPr>
              <a:t> se </a:t>
            </a:r>
            <a:r>
              <a:rPr lang="en-US" sz="1542" dirty="0" err="1">
                <a:solidFill>
                  <a:srgbClr val="3A3630"/>
                </a:solidFill>
                <a:latin typeface="Source Sans Pro" pitchFamily="34" charset="0"/>
                <a:ea typeface="Source Sans Pro" pitchFamily="34" charset="-122"/>
                <a:cs typeface="Source Sans Pro" pitchFamily="34" charset="-120"/>
              </a:rPr>
              <a:t>cargan</a:t>
            </a:r>
            <a:r>
              <a:rPr lang="en-US" sz="1542" dirty="0">
                <a:solidFill>
                  <a:srgbClr val="3A3630"/>
                </a:solidFill>
                <a:latin typeface="Source Sans Pro" pitchFamily="34" charset="0"/>
                <a:ea typeface="Source Sans Pro" pitchFamily="34" charset="-122"/>
                <a:cs typeface="Source Sans Pro" pitchFamily="34" charset="-120"/>
              </a:rPr>
              <a:t> </a:t>
            </a:r>
            <a:r>
              <a:rPr lang="en-US" sz="1542" dirty="0" err="1">
                <a:solidFill>
                  <a:srgbClr val="3A3630"/>
                </a:solidFill>
                <a:latin typeface="Source Sans Pro" pitchFamily="34" charset="0"/>
                <a:ea typeface="Source Sans Pro" pitchFamily="34" charset="-122"/>
                <a:cs typeface="Source Sans Pro" pitchFamily="34" charset="-120"/>
              </a:rPr>
              <a:t>en</a:t>
            </a:r>
            <a:r>
              <a:rPr lang="en-US" sz="1542" dirty="0">
                <a:solidFill>
                  <a:srgbClr val="3A3630"/>
                </a:solidFill>
                <a:latin typeface="Source Sans Pro" pitchFamily="34" charset="0"/>
                <a:ea typeface="Source Sans Pro" pitchFamily="34" charset="-122"/>
                <a:cs typeface="Source Sans Pro" pitchFamily="34" charset="-120"/>
              </a:rPr>
              <a:t> Power BI: </a:t>
            </a:r>
            <a:r>
              <a:rPr lang="es-ES" sz="1667" dirty="0">
                <a:solidFill>
                  <a:prstClr val="black"/>
                </a:solidFill>
                <a:latin typeface="Corbel" panose="020B0503020204020204"/>
                <a:hlinkClick r:id="rId3"/>
              </a:rPr>
              <a:t>https://www.kaggle.com/datasets/rodsaldanha/arketing-campaign?resource=download</a:t>
            </a:r>
            <a:endParaRPr lang="en-US" sz="1542" dirty="0">
              <a:solidFill>
                <a:srgbClr val="3A3630"/>
              </a:solidFill>
              <a:latin typeface="Source Sans Pro" pitchFamily="34" charset="0"/>
              <a:ea typeface="Source Sans Pro" pitchFamily="34" charset="-122"/>
              <a:cs typeface="Source Sans Pro" pitchFamily="34" charset="-120"/>
            </a:endParaRPr>
          </a:p>
          <a:p>
            <a:pPr defTabSz="380985">
              <a:lnSpc>
                <a:spcPts val="2500"/>
              </a:lnSpc>
            </a:pPr>
            <a:r>
              <a:rPr lang="en-US" sz="1542" dirty="0">
                <a:solidFill>
                  <a:srgbClr val="3A3630"/>
                </a:solidFill>
                <a:latin typeface="Source Sans Pro" pitchFamily="34" charset="0"/>
                <a:ea typeface="Source Sans Pro" pitchFamily="34" charset="-122"/>
                <a:cs typeface="Source Sans Pro" pitchFamily="34" charset="-120"/>
              </a:rPr>
              <a:t>Antes del análisis, los datos se limpian para eliminar valores faltantes, duplicados y errores.</a:t>
            </a:r>
            <a:endParaRPr lang="en-US" sz="1542" dirty="0">
              <a:solidFill>
                <a:prstClr val="black"/>
              </a:solidFill>
              <a:latin typeface="Corbel" panose="020B0503020204020204"/>
            </a:endParaRPr>
          </a:p>
        </p:txBody>
      </p:sp>
      <p:sp>
        <p:nvSpPr>
          <p:cNvPr id="4" name="Text 2"/>
          <p:cNvSpPr/>
          <p:nvPr/>
        </p:nvSpPr>
        <p:spPr>
          <a:xfrm>
            <a:off x="698103" y="3331766"/>
            <a:ext cx="3273822" cy="586582"/>
          </a:xfrm>
          <a:prstGeom prst="rect">
            <a:avLst/>
          </a:prstGeom>
          <a:noFill/>
          <a:ln/>
        </p:spPr>
        <p:txBody>
          <a:bodyPr wrap="square" lIns="0" tIns="0" rIns="0" bIns="0" rtlCol="0" anchor="t"/>
          <a:lstStyle/>
          <a:p>
            <a:pPr defTabSz="380985">
              <a:lnSpc>
                <a:spcPts val="2292"/>
              </a:lnSpc>
            </a:pPr>
            <a:r>
              <a:rPr lang="en-US" sz="1833" dirty="0">
                <a:solidFill>
                  <a:srgbClr val="38512F"/>
                </a:solidFill>
                <a:latin typeface="Lora" pitchFamily="34" charset="0"/>
                <a:ea typeface="Lora" pitchFamily="34" charset="-122"/>
                <a:cs typeface="Lora" pitchFamily="34" charset="-120"/>
              </a:rPr>
              <a:t>Identificación y eliminación de valores faltantes</a:t>
            </a:r>
            <a:endParaRPr lang="en-US" sz="1833" dirty="0">
              <a:solidFill>
                <a:prstClr val="black"/>
              </a:solidFill>
              <a:latin typeface="Corbel" panose="020B0503020204020204"/>
            </a:endParaRPr>
          </a:p>
        </p:txBody>
      </p:sp>
      <p:sp>
        <p:nvSpPr>
          <p:cNvPr id="5" name="Text 3"/>
          <p:cNvSpPr/>
          <p:nvPr/>
        </p:nvSpPr>
        <p:spPr>
          <a:xfrm>
            <a:off x="698103" y="4117777"/>
            <a:ext cx="3273822" cy="1276747"/>
          </a:xfrm>
          <a:prstGeom prst="rect">
            <a:avLst/>
          </a:prstGeom>
          <a:noFill/>
          <a:ln/>
        </p:spPr>
        <p:txBody>
          <a:bodyPr wrap="square" lIns="0" tIns="0" rIns="0" bIns="0" rtlCol="0" anchor="t"/>
          <a:lstStyle/>
          <a:p>
            <a:pPr defTabSz="380985">
              <a:lnSpc>
                <a:spcPts val="2500"/>
              </a:lnSpc>
            </a:pPr>
            <a:r>
              <a:rPr lang="en-US" sz="1542" dirty="0">
                <a:solidFill>
                  <a:srgbClr val="3A3630"/>
                </a:solidFill>
                <a:latin typeface="Source Sans Pro" pitchFamily="34" charset="0"/>
                <a:ea typeface="Source Sans Pro" pitchFamily="34" charset="-122"/>
                <a:cs typeface="Source Sans Pro" pitchFamily="34" charset="-120"/>
              </a:rPr>
              <a:t>Los valores faltantes se identifican utilizando herramientas de análisis de datos y se eliminan o se sustituyen por valores razonables.</a:t>
            </a:r>
            <a:endParaRPr lang="en-US" sz="1542" dirty="0">
              <a:solidFill>
                <a:prstClr val="black"/>
              </a:solidFill>
              <a:latin typeface="Corbel" panose="020B0503020204020204"/>
            </a:endParaRPr>
          </a:p>
        </p:txBody>
      </p:sp>
      <p:sp>
        <p:nvSpPr>
          <p:cNvPr id="6" name="Text 4"/>
          <p:cNvSpPr/>
          <p:nvPr/>
        </p:nvSpPr>
        <p:spPr>
          <a:xfrm>
            <a:off x="4464844" y="3331766"/>
            <a:ext cx="2857103" cy="293291"/>
          </a:xfrm>
          <a:prstGeom prst="rect">
            <a:avLst/>
          </a:prstGeom>
          <a:noFill/>
          <a:ln/>
        </p:spPr>
        <p:txBody>
          <a:bodyPr wrap="none" lIns="0" tIns="0" rIns="0" bIns="0" rtlCol="0" anchor="t"/>
          <a:lstStyle/>
          <a:p>
            <a:pPr defTabSz="380985">
              <a:lnSpc>
                <a:spcPts val="2292"/>
              </a:lnSpc>
            </a:pPr>
            <a:r>
              <a:rPr lang="en-US" sz="1833" dirty="0">
                <a:solidFill>
                  <a:srgbClr val="38512F"/>
                </a:solidFill>
                <a:latin typeface="Lora" pitchFamily="34" charset="0"/>
                <a:ea typeface="Lora" pitchFamily="34" charset="-122"/>
                <a:cs typeface="Lora" pitchFamily="34" charset="-120"/>
              </a:rPr>
              <a:t>Eliminación de duplicados</a:t>
            </a:r>
            <a:endParaRPr lang="en-US" sz="1833" dirty="0">
              <a:solidFill>
                <a:prstClr val="black"/>
              </a:solidFill>
              <a:latin typeface="Corbel" panose="020B0503020204020204"/>
            </a:endParaRPr>
          </a:p>
        </p:txBody>
      </p:sp>
      <p:sp>
        <p:nvSpPr>
          <p:cNvPr id="7" name="Text 5"/>
          <p:cNvSpPr/>
          <p:nvPr/>
        </p:nvSpPr>
        <p:spPr>
          <a:xfrm>
            <a:off x="4464844" y="3824486"/>
            <a:ext cx="3273822" cy="957560"/>
          </a:xfrm>
          <a:prstGeom prst="rect">
            <a:avLst/>
          </a:prstGeom>
          <a:noFill/>
          <a:ln/>
        </p:spPr>
        <p:txBody>
          <a:bodyPr wrap="square" lIns="0" tIns="0" rIns="0" bIns="0" rtlCol="0" anchor="t"/>
          <a:lstStyle/>
          <a:p>
            <a:pPr defTabSz="380985">
              <a:lnSpc>
                <a:spcPts val="2500"/>
              </a:lnSpc>
            </a:pPr>
            <a:r>
              <a:rPr lang="en-US" sz="1542" dirty="0">
                <a:solidFill>
                  <a:srgbClr val="3A3630"/>
                </a:solidFill>
                <a:latin typeface="Source Sans Pro" pitchFamily="34" charset="0"/>
                <a:ea typeface="Source Sans Pro" pitchFamily="34" charset="-122"/>
                <a:cs typeface="Source Sans Pro" pitchFamily="34" charset="-120"/>
              </a:rPr>
              <a:t>Se eliminan filas duplicadas del conjunto de datos para evitar sesgos en los resultados del análisis.</a:t>
            </a:r>
            <a:endParaRPr lang="en-US" sz="1542" dirty="0">
              <a:solidFill>
                <a:prstClr val="black"/>
              </a:solidFill>
              <a:latin typeface="Corbel" panose="020B0503020204020204"/>
            </a:endParaRPr>
          </a:p>
        </p:txBody>
      </p:sp>
      <p:sp>
        <p:nvSpPr>
          <p:cNvPr id="8" name="Text 6"/>
          <p:cNvSpPr/>
          <p:nvPr/>
        </p:nvSpPr>
        <p:spPr>
          <a:xfrm>
            <a:off x="8231585" y="3331766"/>
            <a:ext cx="2414786" cy="293291"/>
          </a:xfrm>
          <a:prstGeom prst="rect">
            <a:avLst/>
          </a:prstGeom>
          <a:noFill/>
          <a:ln/>
        </p:spPr>
        <p:txBody>
          <a:bodyPr wrap="none" lIns="0" tIns="0" rIns="0" bIns="0" rtlCol="0" anchor="t"/>
          <a:lstStyle/>
          <a:p>
            <a:pPr defTabSz="380985">
              <a:lnSpc>
                <a:spcPts val="2292"/>
              </a:lnSpc>
            </a:pPr>
            <a:r>
              <a:rPr lang="en-US" sz="1833" dirty="0">
                <a:solidFill>
                  <a:srgbClr val="38512F"/>
                </a:solidFill>
                <a:latin typeface="Lora" pitchFamily="34" charset="0"/>
                <a:ea typeface="Lora" pitchFamily="34" charset="-122"/>
                <a:cs typeface="Lora" pitchFamily="34" charset="-120"/>
              </a:rPr>
              <a:t>Corrección de errores</a:t>
            </a:r>
            <a:endParaRPr lang="en-US" sz="1833" dirty="0">
              <a:solidFill>
                <a:prstClr val="black"/>
              </a:solidFill>
              <a:latin typeface="Corbel" panose="020B0503020204020204"/>
            </a:endParaRPr>
          </a:p>
        </p:txBody>
      </p:sp>
      <p:sp>
        <p:nvSpPr>
          <p:cNvPr id="9" name="Text 7"/>
          <p:cNvSpPr/>
          <p:nvPr/>
        </p:nvSpPr>
        <p:spPr>
          <a:xfrm>
            <a:off x="8231584" y="3824486"/>
            <a:ext cx="3273822" cy="1276747"/>
          </a:xfrm>
          <a:prstGeom prst="rect">
            <a:avLst/>
          </a:prstGeom>
          <a:noFill/>
          <a:ln/>
        </p:spPr>
        <p:txBody>
          <a:bodyPr wrap="square" lIns="0" tIns="0" rIns="0" bIns="0" rtlCol="0" anchor="t"/>
          <a:lstStyle/>
          <a:p>
            <a:pPr defTabSz="380985">
              <a:lnSpc>
                <a:spcPts val="2500"/>
              </a:lnSpc>
            </a:pPr>
            <a:r>
              <a:rPr lang="en-US" sz="1542" dirty="0">
                <a:solidFill>
                  <a:srgbClr val="3A3630"/>
                </a:solidFill>
                <a:latin typeface="Source Sans Pro" pitchFamily="34" charset="0"/>
                <a:ea typeface="Source Sans Pro" pitchFamily="34" charset="-122"/>
                <a:cs typeface="Source Sans Pro" pitchFamily="34" charset="-120"/>
              </a:rPr>
              <a:t>Se corrigen errores en los datos, como errores tipográficos o valores inconsistentes, para asegurar la precisión del análisis.</a:t>
            </a:r>
            <a:endParaRPr lang="en-US" sz="1542" dirty="0">
              <a:solidFill>
                <a:prstClr val="black"/>
              </a:solidFill>
              <a:latin typeface="Corbel" panose="020B0503020204020204"/>
            </a:endParaRPr>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63266" y="571004"/>
            <a:ext cx="4961772" cy="946745"/>
          </a:xfrm>
          <a:prstGeom prst="rect">
            <a:avLst/>
          </a:prstGeom>
          <a:noFill/>
          <a:ln/>
        </p:spPr>
        <p:txBody>
          <a:bodyPr wrap="square" lIns="0" tIns="0" rIns="0" bIns="0" rtlCol="0" anchor="t"/>
          <a:lstStyle/>
          <a:p>
            <a:pPr defTabSz="380985">
              <a:lnSpc>
                <a:spcPts val="3708"/>
              </a:lnSpc>
            </a:pPr>
            <a:r>
              <a:rPr lang="en-US" sz="2958" dirty="0">
                <a:solidFill>
                  <a:srgbClr val="38512F"/>
                </a:solidFill>
                <a:latin typeface="Lora" pitchFamily="34" charset="0"/>
                <a:ea typeface="Lora" pitchFamily="34" charset="-122"/>
                <a:cs typeface="Lora" pitchFamily="34" charset="-120"/>
              </a:rPr>
              <a:t>Transformación y modelado de los datos</a:t>
            </a:r>
            <a:endParaRPr lang="en-US" sz="2958" dirty="0">
              <a:solidFill>
                <a:prstClr val="black"/>
              </a:solidFill>
              <a:latin typeface="Corbel" panose="020B0503020204020204"/>
            </a:endParaRPr>
          </a:p>
        </p:txBody>
      </p:sp>
      <p:sp>
        <p:nvSpPr>
          <p:cNvPr id="4" name="Text 1"/>
          <p:cNvSpPr/>
          <p:nvPr/>
        </p:nvSpPr>
        <p:spPr>
          <a:xfrm>
            <a:off x="395169" y="1785893"/>
            <a:ext cx="5335796" cy="772418"/>
          </a:xfrm>
          <a:prstGeom prst="rect">
            <a:avLst/>
          </a:prstGeom>
          <a:noFill/>
          <a:ln/>
        </p:spPr>
        <p:txBody>
          <a:bodyPr wrap="square" lIns="0" tIns="0" rIns="0" bIns="0" rtlCol="0" anchor="t"/>
          <a:lstStyle/>
          <a:p>
            <a:pPr defTabSz="380985">
              <a:lnSpc>
                <a:spcPts val="2000"/>
              </a:lnSpc>
            </a:pPr>
            <a:r>
              <a:rPr lang="en-US" sz="1250" dirty="0">
                <a:solidFill>
                  <a:srgbClr val="3A3630"/>
                </a:solidFill>
                <a:latin typeface="Source Sans Pro" pitchFamily="34" charset="0"/>
                <a:ea typeface="Source Sans Pro" pitchFamily="34" charset="-122"/>
                <a:cs typeface="Source Sans Pro" pitchFamily="34" charset="-120"/>
              </a:rPr>
              <a:t>Los datos se transforman para que sean adecuados para el análisis. Se utiliza la herramienta de modelado de datos de Power BI para crear un modelo de datos que represente la estructura y las relaciones entre las diferentes tablas de datos.</a:t>
            </a:r>
            <a:endParaRPr lang="en-US" sz="1250" dirty="0">
              <a:solidFill>
                <a:prstClr val="black"/>
              </a:solidFill>
              <a:latin typeface="Corbel" panose="020B0503020204020204"/>
            </a:endParaRPr>
          </a:p>
        </p:txBody>
      </p:sp>
      <p:sp>
        <p:nvSpPr>
          <p:cNvPr id="5" name="Shape 2"/>
          <p:cNvSpPr/>
          <p:nvPr/>
        </p:nvSpPr>
        <p:spPr>
          <a:xfrm>
            <a:off x="795139" y="2712542"/>
            <a:ext cx="19050" cy="3574356"/>
          </a:xfrm>
          <a:prstGeom prst="roundRect">
            <a:avLst>
              <a:gd name="adj" fmla="val 126726"/>
            </a:avLst>
          </a:prstGeom>
          <a:solidFill>
            <a:srgbClr val="D9CDBA"/>
          </a:solidFill>
          <a:ln/>
        </p:spPr>
        <p:txBody>
          <a:bodyPr/>
          <a:lstStyle/>
          <a:p>
            <a:pPr defTabSz="380985"/>
            <a:endParaRPr lang="es-ES" sz="1500">
              <a:solidFill>
                <a:prstClr val="black"/>
              </a:solidFill>
              <a:latin typeface="Corbel" panose="020B0503020204020204"/>
            </a:endParaRPr>
          </a:p>
        </p:txBody>
      </p:sp>
      <p:sp>
        <p:nvSpPr>
          <p:cNvPr id="6" name="Shape 3"/>
          <p:cNvSpPr/>
          <p:nvPr/>
        </p:nvSpPr>
        <p:spPr>
          <a:xfrm>
            <a:off x="966638" y="3064967"/>
            <a:ext cx="563265" cy="19050"/>
          </a:xfrm>
          <a:prstGeom prst="roundRect">
            <a:avLst>
              <a:gd name="adj" fmla="val 126726"/>
            </a:avLst>
          </a:prstGeom>
          <a:solidFill>
            <a:srgbClr val="D9CDBA"/>
          </a:solidFill>
          <a:ln/>
        </p:spPr>
        <p:txBody>
          <a:bodyPr/>
          <a:lstStyle/>
          <a:p>
            <a:pPr defTabSz="380985"/>
            <a:endParaRPr lang="es-ES" sz="1500">
              <a:solidFill>
                <a:prstClr val="black"/>
              </a:solidFill>
              <a:latin typeface="Corbel" panose="020B0503020204020204"/>
            </a:endParaRPr>
          </a:p>
        </p:txBody>
      </p:sp>
      <p:sp>
        <p:nvSpPr>
          <p:cNvPr id="7" name="Shape 4"/>
          <p:cNvSpPr/>
          <p:nvPr/>
        </p:nvSpPr>
        <p:spPr>
          <a:xfrm>
            <a:off x="623640" y="2893517"/>
            <a:ext cx="362049" cy="362049"/>
          </a:xfrm>
          <a:prstGeom prst="roundRect">
            <a:avLst>
              <a:gd name="adj" fmla="val 6668"/>
            </a:avLst>
          </a:prstGeom>
          <a:solidFill>
            <a:srgbClr val="F3E7D4"/>
          </a:solidFill>
          <a:ln/>
        </p:spPr>
        <p:txBody>
          <a:bodyPr/>
          <a:lstStyle/>
          <a:p>
            <a:pPr defTabSz="380985"/>
            <a:endParaRPr lang="es-ES" sz="1500">
              <a:solidFill>
                <a:prstClr val="black"/>
              </a:solidFill>
              <a:latin typeface="Corbel" panose="020B0503020204020204"/>
            </a:endParaRPr>
          </a:p>
        </p:txBody>
      </p:sp>
      <p:sp>
        <p:nvSpPr>
          <p:cNvPr id="8" name="Text 5"/>
          <p:cNvSpPr/>
          <p:nvPr/>
        </p:nvSpPr>
        <p:spPr>
          <a:xfrm>
            <a:off x="763240" y="2960886"/>
            <a:ext cx="82748" cy="227211"/>
          </a:xfrm>
          <a:prstGeom prst="rect">
            <a:avLst/>
          </a:prstGeom>
          <a:noFill/>
          <a:ln/>
        </p:spPr>
        <p:txBody>
          <a:bodyPr wrap="none" lIns="0" tIns="0" rIns="0" bIns="0" rtlCol="0" anchor="t"/>
          <a:lstStyle/>
          <a:p>
            <a:pPr algn="ctr" defTabSz="380985">
              <a:lnSpc>
                <a:spcPts val="1750"/>
              </a:lnSpc>
            </a:pPr>
            <a:r>
              <a:rPr lang="en-US" sz="1750" dirty="0">
                <a:solidFill>
                  <a:srgbClr val="3A3630"/>
                </a:solidFill>
                <a:latin typeface="Lora" pitchFamily="34" charset="0"/>
                <a:ea typeface="Lora" pitchFamily="34" charset="-122"/>
                <a:cs typeface="Lora" pitchFamily="34" charset="-120"/>
              </a:rPr>
              <a:t>1</a:t>
            </a:r>
            <a:endParaRPr lang="en-US" sz="1750" dirty="0">
              <a:solidFill>
                <a:prstClr val="black"/>
              </a:solidFill>
              <a:latin typeface="Corbel" panose="020B0503020204020204"/>
            </a:endParaRPr>
          </a:p>
        </p:txBody>
      </p:sp>
      <p:sp>
        <p:nvSpPr>
          <p:cNvPr id="9" name="Text 6"/>
          <p:cNvSpPr/>
          <p:nvPr/>
        </p:nvSpPr>
        <p:spPr>
          <a:xfrm>
            <a:off x="1689794" y="2873474"/>
            <a:ext cx="2609453" cy="236637"/>
          </a:xfrm>
          <a:prstGeom prst="rect">
            <a:avLst/>
          </a:prstGeom>
          <a:noFill/>
          <a:ln/>
        </p:spPr>
        <p:txBody>
          <a:bodyPr wrap="none" lIns="0" tIns="0" rIns="0" bIns="0" rtlCol="0" anchor="t"/>
          <a:lstStyle/>
          <a:p>
            <a:pPr defTabSz="380985">
              <a:lnSpc>
                <a:spcPts val="1833"/>
              </a:lnSpc>
            </a:pPr>
            <a:r>
              <a:rPr lang="en-US" sz="1458" dirty="0">
                <a:solidFill>
                  <a:srgbClr val="3A3630"/>
                </a:solidFill>
                <a:latin typeface="Lora" pitchFamily="34" charset="0"/>
                <a:ea typeface="Lora" pitchFamily="34" charset="-122"/>
                <a:cs typeface="Lora" pitchFamily="34" charset="-120"/>
              </a:rPr>
              <a:t>Creación de nuevas columnas</a:t>
            </a:r>
            <a:endParaRPr lang="en-US" sz="1458" dirty="0">
              <a:solidFill>
                <a:prstClr val="black"/>
              </a:solidFill>
              <a:latin typeface="Corbel" panose="020B0503020204020204"/>
            </a:endParaRPr>
          </a:p>
        </p:txBody>
      </p:sp>
      <p:sp>
        <p:nvSpPr>
          <p:cNvPr id="10" name="Text 7"/>
          <p:cNvSpPr/>
          <p:nvPr/>
        </p:nvSpPr>
        <p:spPr>
          <a:xfrm>
            <a:off x="1689795" y="3206651"/>
            <a:ext cx="3835243" cy="514945"/>
          </a:xfrm>
          <a:prstGeom prst="rect">
            <a:avLst/>
          </a:prstGeom>
          <a:noFill/>
          <a:ln/>
        </p:spPr>
        <p:txBody>
          <a:bodyPr wrap="square" lIns="0" tIns="0" rIns="0" bIns="0" rtlCol="0" anchor="t"/>
          <a:lstStyle/>
          <a:p>
            <a:pPr defTabSz="380985">
              <a:lnSpc>
                <a:spcPts val="2000"/>
              </a:lnSpc>
            </a:pPr>
            <a:r>
              <a:rPr lang="en-US" sz="1250" dirty="0">
                <a:solidFill>
                  <a:srgbClr val="3A3630"/>
                </a:solidFill>
                <a:latin typeface="Source Sans Pro" pitchFamily="34" charset="0"/>
                <a:ea typeface="Source Sans Pro" pitchFamily="34" charset="-122"/>
                <a:cs typeface="Source Sans Pro" pitchFamily="34" charset="-120"/>
              </a:rPr>
              <a:t>Se crean nuevas columnas a partir de los datos existentes para facilitar el análisis.</a:t>
            </a:r>
            <a:endParaRPr lang="en-US" sz="1250" dirty="0">
              <a:solidFill>
                <a:prstClr val="black"/>
              </a:solidFill>
              <a:latin typeface="Corbel" panose="020B0503020204020204"/>
            </a:endParaRPr>
          </a:p>
        </p:txBody>
      </p:sp>
      <p:sp>
        <p:nvSpPr>
          <p:cNvPr id="11" name="Shape 8"/>
          <p:cNvSpPr/>
          <p:nvPr/>
        </p:nvSpPr>
        <p:spPr>
          <a:xfrm>
            <a:off x="966638" y="4395887"/>
            <a:ext cx="563265" cy="19050"/>
          </a:xfrm>
          <a:prstGeom prst="roundRect">
            <a:avLst>
              <a:gd name="adj" fmla="val 126726"/>
            </a:avLst>
          </a:prstGeom>
          <a:solidFill>
            <a:srgbClr val="D9CDBA"/>
          </a:solidFill>
          <a:ln/>
        </p:spPr>
        <p:txBody>
          <a:bodyPr/>
          <a:lstStyle/>
          <a:p>
            <a:pPr defTabSz="380985"/>
            <a:endParaRPr lang="es-ES" sz="1500">
              <a:solidFill>
                <a:prstClr val="black"/>
              </a:solidFill>
              <a:latin typeface="Corbel" panose="020B0503020204020204"/>
            </a:endParaRPr>
          </a:p>
        </p:txBody>
      </p:sp>
      <p:sp>
        <p:nvSpPr>
          <p:cNvPr id="12" name="Shape 9"/>
          <p:cNvSpPr/>
          <p:nvPr/>
        </p:nvSpPr>
        <p:spPr>
          <a:xfrm>
            <a:off x="623640" y="4224437"/>
            <a:ext cx="362049" cy="362049"/>
          </a:xfrm>
          <a:prstGeom prst="roundRect">
            <a:avLst>
              <a:gd name="adj" fmla="val 6668"/>
            </a:avLst>
          </a:prstGeom>
          <a:solidFill>
            <a:srgbClr val="F3E7D4"/>
          </a:solidFill>
          <a:ln/>
        </p:spPr>
        <p:txBody>
          <a:bodyPr/>
          <a:lstStyle/>
          <a:p>
            <a:pPr defTabSz="380985"/>
            <a:endParaRPr lang="es-ES" sz="1500">
              <a:solidFill>
                <a:prstClr val="black"/>
              </a:solidFill>
              <a:latin typeface="Corbel" panose="020B0503020204020204"/>
            </a:endParaRPr>
          </a:p>
        </p:txBody>
      </p:sp>
      <p:sp>
        <p:nvSpPr>
          <p:cNvPr id="13" name="Text 10"/>
          <p:cNvSpPr/>
          <p:nvPr/>
        </p:nvSpPr>
        <p:spPr>
          <a:xfrm>
            <a:off x="743596" y="4291807"/>
            <a:ext cx="122039" cy="227211"/>
          </a:xfrm>
          <a:prstGeom prst="rect">
            <a:avLst/>
          </a:prstGeom>
          <a:noFill/>
          <a:ln/>
        </p:spPr>
        <p:txBody>
          <a:bodyPr wrap="none" lIns="0" tIns="0" rIns="0" bIns="0" rtlCol="0" anchor="t"/>
          <a:lstStyle/>
          <a:p>
            <a:pPr algn="ctr" defTabSz="380985">
              <a:lnSpc>
                <a:spcPts val="1750"/>
              </a:lnSpc>
            </a:pPr>
            <a:r>
              <a:rPr lang="en-US" sz="1750" dirty="0">
                <a:solidFill>
                  <a:srgbClr val="3A3630"/>
                </a:solidFill>
                <a:latin typeface="Lora" pitchFamily="34" charset="0"/>
                <a:ea typeface="Lora" pitchFamily="34" charset="-122"/>
                <a:cs typeface="Lora" pitchFamily="34" charset="-120"/>
              </a:rPr>
              <a:t>2</a:t>
            </a:r>
            <a:endParaRPr lang="en-US" sz="1750" dirty="0">
              <a:solidFill>
                <a:prstClr val="black"/>
              </a:solidFill>
              <a:latin typeface="Corbel" panose="020B0503020204020204"/>
            </a:endParaRPr>
          </a:p>
        </p:txBody>
      </p:sp>
      <p:sp>
        <p:nvSpPr>
          <p:cNvPr id="14" name="Text 11"/>
          <p:cNvSpPr/>
          <p:nvPr/>
        </p:nvSpPr>
        <p:spPr>
          <a:xfrm>
            <a:off x="1689794" y="4204394"/>
            <a:ext cx="1893392" cy="236637"/>
          </a:xfrm>
          <a:prstGeom prst="rect">
            <a:avLst/>
          </a:prstGeom>
          <a:noFill/>
          <a:ln/>
        </p:spPr>
        <p:txBody>
          <a:bodyPr wrap="none" lIns="0" tIns="0" rIns="0" bIns="0" rtlCol="0" anchor="t"/>
          <a:lstStyle/>
          <a:p>
            <a:pPr defTabSz="380985">
              <a:lnSpc>
                <a:spcPts val="1833"/>
              </a:lnSpc>
            </a:pPr>
            <a:r>
              <a:rPr lang="en-US" sz="1458" dirty="0">
                <a:solidFill>
                  <a:srgbClr val="3A3630"/>
                </a:solidFill>
                <a:latin typeface="Lora" pitchFamily="34" charset="0"/>
                <a:ea typeface="Lora" pitchFamily="34" charset="-122"/>
                <a:cs typeface="Lora" pitchFamily="34" charset="-120"/>
              </a:rPr>
              <a:t>Agrupación de datos</a:t>
            </a:r>
            <a:endParaRPr lang="en-US" sz="1458" dirty="0">
              <a:solidFill>
                <a:prstClr val="black"/>
              </a:solidFill>
              <a:latin typeface="Corbel" panose="020B0503020204020204"/>
            </a:endParaRPr>
          </a:p>
        </p:txBody>
      </p:sp>
      <p:sp>
        <p:nvSpPr>
          <p:cNvPr id="15" name="Text 12"/>
          <p:cNvSpPr/>
          <p:nvPr/>
        </p:nvSpPr>
        <p:spPr>
          <a:xfrm>
            <a:off x="1689795" y="4666356"/>
            <a:ext cx="4118577" cy="514945"/>
          </a:xfrm>
          <a:prstGeom prst="rect">
            <a:avLst/>
          </a:prstGeom>
          <a:noFill/>
          <a:ln/>
        </p:spPr>
        <p:txBody>
          <a:bodyPr wrap="none" lIns="0" tIns="0" rIns="0" bIns="0" rtlCol="0" anchor="t"/>
          <a:lstStyle/>
          <a:p>
            <a:pPr defTabSz="380985">
              <a:lnSpc>
                <a:spcPts val="2000"/>
              </a:lnSpc>
            </a:pPr>
            <a:r>
              <a:rPr lang="en-US" sz="1250" dirty="0">
                <a:solidFill>
                  <a:srgbClr val="3A3630"/>
                </a:solidFill>
                <a:latin typeface="Source Sans Pro" pitchFamily="34" charset="0"/>
                <a:ea typeface="Source Sans Pro" pitchFamily="34" charset="-122"/>
                <a:cs typeface="Source Sans Pro" pitchFamily="34" charset="-120"/>
              </a:rPr>
              <a:t>Los datos se agrupan por diferentes categorías para </a:t>
            </a:r>
            <a:r>
              <a:rPr lang="en-US" sz="1250" dirty="0" err="1">
                <a:solidFill>
                  <a:srgbClr val="3A3630"/>
                </a:solidFill>
                <a:latin typeface="Source Sans Pro" pitchFamily="34" charset="0"/>
                <a:ea typeface="Source Sans Pro" pitchFamily="34" charset="-122"/>
                <a:cs typeface="Source Sans Pro" pitchFamily="34" charset="-120"/>
              </a:rPr>
              <a:t>realizar</a:t>
            </a:r>
            <a:r>
              <a:rPr lang="en-US" sz="1250" dirty="0">
                <a:solidFill>
                  <a:srgbClr val="3A3630"/>
                </a:solidFill>
                <a:latin typeface="Source Sans Pro" pitchFamily="34" charset="0"/>
                <a:ea typeface="Source Sans Pro" pitchFamily="34" charset="-122"/>
                <a:cs typeface="Source Sans Pro" pitchFamily="34" charset="-120"/>
              </a:rPr>
              <a:t> </a:t>
            </a:r>
          </a:p>
          <a:p>
            <a:pPr defTabSz="380985">
              <a:lnSpc>
                <a:spcPts val="2000"/>
              </a:lnSpc>
            </a:pPr>
            <a:r>
              <a:rPr lang="en-US" sz="1250" dirty="0" err="1">
                <a:solidFill>
                  <a:srgbClr val="3A3630"/>
                </a:solidFill>
                <a:latin typeface="Source Sans Pro" pitchFamily="34" charset="0"/>
                <a:ea typeface="Source Sans Pro" pitchFamily="34" charset="-122"/>
                <a:cs typeface="Source Sans Pro" pitchFamily="34" charset="-120"/>
              </a:rPr>
              <a:t>análisis</a:t>
            </a:r>
            <a:r>
              <a:rPr lang="en-US" sz="1250" dirty="0">
                <a:solidFill>
                  <a:srgbClr val="3A3630"/>
                </a:solidFill>
                <a:latin typeface="Source Sans Pro" pitchFamily="34" charset="0"/>
                <a:ea typeface="Source Sans Pro" pitchFamily="34" charset="-122"/>
                <a:cs typeface="Source Sans Pro" pitchFamily="34" charset="-120"/>
              </a:rPr>
              <a:t> agregados.</a:t>
            </a:r>
            <a:endParaRPr lang="en-US" sz="1250" dirty="0">
              <a:solidFill>
                <a:prstClr val="black"/>
              </a:solidFill>
              <a:latin typeface="Corbel" panose="020B0503020204020204"/>
            </a:endParaRPr>
          </a:p>
        </p:txBody>
      </p:sp>
      <p:sp>
        <p:nvSpPr>
          <p:cNvPr id="16" name="Shape 13"/>
          <p:cNvSpPr/>
          <p:nvPr/>
        </p:nvSpPr>
        <p:spPr>
          <a:xfrm>
            <a:off x="966638" y="5469334"/>
            <a:ext cx="563265" cy="19050"/>
          </a:xfrm>
          <a:prstGeom prst="roundRect">
            <a:avLst>
              <a:gd name="adj" fmla="val 126726"/>
            </a:avLst>
          </a:prstGeom>
          <a:solidFill>
            <a:srgbClr val="D9CDBA"/>
          </a:solidFill>
          <a:ln/>
        </p:spPr>
        <p:txBody>
          <a:bodyPr/>
          <a:lstStyle/>
          <a:p>
            <a:pPr defTabSz="380985"/>
            <a:endParaRPr lang="es-ES" sz="1500">
              <a:solidFill>
                <a:prstClr val="black"/>
              </a:solidFill>
              <a:latin typeface="Corbel" panose="020B0503020204020204"/>
            </a:endParaRPr>
          </a:p>
        </p:txBody>
      </p:sp>
      <p:sp>
        <p:nvSpPr>
          <p:cNvPr id="17" name="Shape 14"/>
          <p:cNvSpPr/>
          <p:nvPr/>
        </p:nvSpPr>
        <p:spPr>
          <a:xfrm>
            <a:off x="623640" y="5297885"/>
            <a:ext cx="362049" cy="362049"/>
          </a:xfrm>
          <a:prstGeom prst="roundRect">
            <a:avLst>
              <a:gd name="adj" fmla="val 6668"/>
            </a:avLst>
          </a:prstGeom>
          <a:solidFill>
            <a:srgbClr val="F3E7D4"/>
          </a:solidFill>
          <a:ln/>
        </p:spPr>
        <p:txBody>
          <a:bodyPr/>
          <a:lstStyle/>
          <a:p>
            <a:pPr defTabSz="380985"/>
            <a:endParaRPr lang="es-ES" sz="1500">
              <a:solidFill>
                <a:prstClr val="black"/>
              </a:solidFill>
              <a:latin typeface="Corbel" panose="020B0503020204020204"/>
            </a:endParaRPr>
          </a:p>
        </p:txBody>
      </p:sp>
      <p:sp>
        <p:nvSpPr>
          <p:cNvPr id="18" name="Text 15"/>
          <p:cNvSpPr/>
          <p:nvPr/>
        </p:nvSpPr>
        <p:spPr>
          <a:xfrm>
            <a:off x="741413" y="5365255"/>
            <a:ext cx="126504" cy="227211"/>
          </a:xfrm>
          <a:prstGeom prst="rect">
            <a:avLst/>
          </a:prstGeom>
          <a:noFill/>
          <a:ln/>
        </p:spPr>
        <p:txBody>
          <a:bodyPr wrap="none" lIns="0" tIns="0" rIns="0" bIns="0" rtlCol="0" anchor="t"/>
          <a:lstStyle/>
          <a:p>
            <a:pPr algn="ctr" defTabSz="380985">
              <a:lnSpc>
                <a:spcPts val="1750"/>
              </a:lnSpc>
            </a:pPr>
            <a:r>
              <a:rPr lang="en-US" sz="1750" dirty="0">
                <a:solidFill>
                  <a:srgbClr val="3A3630"/>
                </a:solidFill>
                <a:latin typeface="Lora" pitchFamily="34" charset="0"/>
                <a:ea typeface="Lora" pitchFamily="34" charset="-122"/>
                <a:cs typeface="Lora" pitchFamily="34" charset="-120"/>
              </a:rPr>
              <a:t>3</a:t>
            </a:r>
            <a:endParaRPr lang="en-US" sz="1750" dirty="0">
              <a:solidFill>
                <a:prstClr val="black"/>
              </a:solidFill>
              <a:latin typeface="Corbel" panose="020B0503020204020204"/>
            </a:endParaRPr>
          </a:p>
        </p:txBody>
      </p:sp>
      <p:sp>
        <p:nvSpPr>
          <p:cNvPr id="19" name="Text 16"/>
          <p:cNvSpPr/>
          <p:nvPr/>
        </p:nvSpPr>
        <p:spPr>
          <a:xfrm>
            <a:off x="1689794" y="5277842"/>
            <a:ext cx="3098403" cy="236637"/>
          </a:xfrm>
          <a:prstGeom prst="rect">
            <a:avLst/>
          </a:prstGeom>
          <a:noFill/>
          <a:ln/>
        </p:spPr>
        <p:txBody>
          <a:bodyPr wrap="none" lIns="0" tIns="0" rIns="0" bIns="0" rtlCol="0" anchor="t"/>
          <a:lstStyle/>
          <a:p>
            <a:pPr defTabSz="380985">
              <a:lnSpc>
                <a:spcPts val="1833"/>
              </a:lnSpc>
            </a:pPr>
            <a:r>
              <a:rPr lang="en-US" sz="1458" dirty="0">
                <a:solidFill>
                  <a:srgbClr val="3A3630"/>
                </a:solidFill>
                <a:latin typeface="Lora" pitchFamily="34" charset="0"/>
                <a:ea typeface="Lora" pitchFamily="34" charset="-122"/>
                <a:cs typeface="Lora" pitchFamily="34" charset="-120"/>
              </a:rPr>
              <a:t>Creación de relaciones entre tablas</a:t>
            </a:r>
            <a:endParaRPr lang="en-US" sz="1458" dirty="0">
              <a:solidFill>
                <a:prstClr val="black"/>
              </a:solidFill>
              <a:latin typeface="Corbel" panose="020B0503020204020204"/>
            </a:endParaRPr>
          </a:p>
        </p:txBody>
      </p:sp>
      <p:sp>
        <p:nvSpPr>
          <p:cNvPr id="20" name="Text 17"/>
          <p:cNvSpPr/>
          <p:nvPr/>
        </p:nvSpPr>
        <p:spPr>
          <a:xfrm>
            <a:off x="1689796" y="5611019"/>
            <a:ext cx="4041170" cy="514945"/>
          </a:xfrm>
          <a:prstGeom prst="rect">
            <a:avLst/>
          </a:prstGeom>
          <a:noFill/>
          <a:ln/>
        </p:spPr>
        <p:txBody>
          <a:bodyPr wrap="square" lIns="0" tIns="0" rIns="0" bIns="0" rtlCol="0" anchor="t"/>
          <a:lstStyle/>
          <a:p>
            <a:pPr defTabSz="380985">
              <a:lnSpc>
                <a:spcPts val="2000"/>
              </a:lnSpc>
            </a:pPr>
            <a:r>
              <a:rPr lang="en-US" sz="1250" dirty="0">
                <a:solidFill>
                  <a:srgbClr val="3A3630"/>
                </a:solidFill>
                <a:latin typeface="Source Sans Pro" pitchFamily="34" charset="0"/>
                <a:ea typeface="Source Sans Pro" pitchFamily="34" charset="-122"/>
                <a:cs typeface="Source Sans Pro" pitchFamily="34" charset="-120"/>
              </a:rPr>
              <a:t>Se establecen relaciones entre diferentes tablas de datos para que se puedan combinar y analizar de manera efectiva.</a:t>
            </a:r>
            <a:endParaRPr lang="en-US" sz="1250" dirty="0">
              <a:solidFill>
                <a:prstClr val="black"/>
              </a:solidFill>
              <a:latin typeface="Corbel" panose="020B0503020204020204"/>
            </a:endParaRPr>
          </a:p>
        </p:txBody>
      </p:sp>
      <p:pic>
        <p:nvPicPr>
          <p:cNvPr id="22" name="Imagen 21">
            <a:extLst>
              <a:ext uri="{FF2B5EF4-FFF2-40B4-BE49-F238E27FC236}">
                <a16:creationId xmlns:a16="http://schemas.microsoft.com/office/drawing/2014/main" id="{01DF34A2-DFD1-A979-D8B0-34F4DE573406}"/>
              </a:ext>
            </a:extLst>
          </p:cNvPr>
          <p:cNvPicPr>
            <a:picLocks noChangeAspect="1"/>
          </p:cNvPicPr>
          <p:nvPr/>
        </p:nvPicPr>
        <p:blipFill>
          <a:blip r:embed="rId3"/>
          <a:stretch>
            <a:fillRect/>
          </a:stretch>
        </p:blipFill>
        <p:spPr>
          <a:xfrm>
            <a:off x="5829250" y="231820"/>
            <a:ext cx="6141930" cy="6400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70104" y="919460"/>
            <a:ext cx="6223794" cy="1173361"/>
          </a:xfrm>
          <a:prstGeom prst="rect">
            <a:avLst/>
          </a:prstGeom>
          <a:noFill/>
          <a:ln/>
        </p:spPr>
        <p:txBody>
          <a:bodyPr wrap="square" lIns="0" tIns="0" rIns="0" bIns="0" rtlCol="0" anchor="t"/>
          <a:lstStyle/>
          <a:p>
            <a:pPr defTabSz="380985">
              <a:lnSpc>
                <a:spcPts val="4583"/>
              </a:lnSpc>
            </a:pPr>
            <a:r>
              <a:rPr lang="en-US" sz="3667" dirty="0">
                <a:solidFill>
                  <a:srgbClr val="38512F"/>
                </a:solidFill>
                <a:latin typeface="Lora" pitchFamily="34" charset="0"/>
                <a:ea typeface="Lora" pitchFamily="34" charset="-122"/>
                <a:cs typeface="Lora" pitchFamily="34" charset="-120"/>
              </a:rPr>
              <a:t>Análisis exploratorio de los datos</a:t>
            </a:r>
            <a:endParaRPr lang="en-US" sz="3667" dirty="0">
              <a:solidFill>
                <a:prstClr val="black"/>
              </a:solidFill>
              <a:latin typeface="Corbel" panose="020B0503020204020204"/>
            </a:endParaRPr>
          </a:p>
        </p:txBody>
      </p:sp>
      <p:sp>
        <p:nvSpPr>
          <p:cNvPr id="4" name="Text 1"/>
          <p:cNvSpPr/>
          <p:nvPr/>
        </p:nvSpPr>
        <p:spPr>
          <a:xfrm>
            <a:off x="5270104" y="2391966"/>
            <a:ext cx="6223794" cy="957560"/>
          </a:xfrm>
          <a:prstGeom prst="rect">
            <a:avLst/>
          </a:prstGeom>
          <a:noFill/>
          <a:ln/>
        </p:spPr>
        <p:txBody>
          <a:bodyPr wrap="square" lIns="0" tIns="0" rIns="0" bIns="0" rtlCol="0" anchor="t"/>
          <a:lstStyle/>
          <a:p>
            <a:pPr defTabSz="380985">
              <a:lnSpc>
                <a:spcPts val="2500"/>
              </a:lnSpc>
            </a:pPr>
            <a:r>
              <a:rPr lang="en-US" sz="1542" dirty="0">
                <a:solidFill>
                  <a:srgbClr val="3A3630"/>
                </a:solidFill>
                <a:latin typeface="Source Sans Pro" pitchFamily="34" charset="0"/>
                <a:ea typeface="Source Sans Pro" pitchFamily="34" charset="-122"/>
                <a:cs typeface="Source Sans Pro" pitchFamily="34" charset="-120"/>
              </a:rPr>
              <a:t>Se realiza un análisis exploratorio de los datos para obtener información sobre la estructura de los datos, las variables importantes y las relaciones entre las diferentes variables.</a:t>
            </a:r>
            <a:endParaRPr lang="en-US" sz="1542" dirty="0">
              <a:solidFill>
                <a:prstClr val="black"/>
              </a:solidFill>
              <a:latin typeface="Corbel" panose="020B0503020204020204"/>
            </a:endParaRPr>
          </a:p>
        </p:txBody>
      </p:sp>
      <p:sp>
        <p:nvSpPr>
          <p:cNvPr id="5" name="Shape 2"/>
          <p:cNvSpPr/>
          <p:nvPr/>
        </p:nvSpPr>
        <p:spPr>
          <a:xfrm>
            <a:off x="5270104" y="3573860"/>
            <a:ext cx="6223794" cy="2364681"/>
          </a:xfrm>
          <a:prstGeom prst="roundRect">
            <a:avLst>
              <a:gd name="adj" fmla="val 1265"/>
            </a:avLst>
          </a:prstGeom>
          <a:noFill/>
          <a:ln w="7620">
            <a:solidFill>
              <a:srgbClr val="000000">
                <a:alpha val="8000"/>
              </a:srgbClr>
            </a:solidFill>
            <a:prstDash val="solid"/>
          </a:ln>
        </p:spPr>
        <p:txBody>
          <a:bodyPr/>
          <a:lstStyle/>
          <a:p>
            <a:pPr defTabSz="380985"/>
            <a:endParaRPr lang="es-ES" sz="1500">
              <a:solidFill>
                <a:prstClr val="black"/>
              </a:solidFill>
              <a:latin typeface="Corbel" panose="020B0503020204020204"/>
            </a:endParaRPr>
          </a:p>
        </p:txBody>
      </p:sp>
      <p:sp>
        <p:nvSpPr>
          <p:cNvPr id="6" name="Shape 3"/>
          <p:cNvSpPr/>
          <p:nvPr/>
        </p:nvSpPr>
        <p:spPr>
          <a:xfrm>
            <a:off x="5276454" y="3580209"/>
            <a:ext cx="6211093" cy="571203"/>
          </a:xfrm>
          <a:prstGeom prst="rect">
            <a:avLst/>
          </a:prstGeom>
          <a:solidFill>
            <a:srgbClr val="FFFFFF">
              <a:alpha val="4000"/>
            </a:srgbClr>
          </a:solidFill>
          <a:ln/>
        </p:spPr>
        <p:txBody>
          <a:bodyPr/>
          <a:lstStyle/>
          <a:p>
            <a:pPr defTabSz="380985"/>
            <a:endParaRPr lang="es-ES" sz="1500">
              <a:solidFill>
                <a:prstClr val="black"/>
              </a:solidFill>
              <a:latin typeface="Corbel" panose="020B0503020204020204"/>
            </a:endParaRPr>
          </a:p>
        </p:txBody>
      </p:sp>
      <p:sp>
        <p:nvSpPr>
          <p:cNvPr id="7" name="Text 4"/>
          <p:cNvSpPr/>
          <p:nvPr/>
        </p:nvSpPr>
        <p:spPr>
          <a:xfrm>
            <a:off x="5475883" y="3706217"/>
            <a:ext cx="2703513" cy="319187"/>
          </a:xfrm>
          <a:prstGeom prst="rect">
            <a:avLst/>
          </a:prstGeom>
          <a:noFill/>
          <a:ln/>
        </p:spPr>
        <p:txBody>
          <a:bodyPr wrap="none" lIns="0" tIns="0" rIns="0" bIns="0" rtlCol="0" anchor="t"/>
          <a:lstStyle/>
          <a:p>
            <a:pPr defTabSz="380985">
              <a:lnSpc>
                <a:spcPts val="2500"/>
              </a:lnSpc>
            </a:pPr>
            <a:r>
              <a:rPr lang="en-US" sz="1542" dirty="0">
                <a:solidFill>
                  <a:srgbClr val="3A3630"/>
                </a:solidFill>
                <a:latin typeface="Source Sans Pro" pitchFamily="34" charset="0"/>
                <a:ea typeface="Source Sans Pro" pitchFamily="34" charset="-122"/>
                <a:cs typeface="Source Sans Pro" pitchFamily="34" charset="-120"/>
              </a:rPr>
              <a:t>Medidas de tendencia central</a:t>
            </a:r>
            <a:endParaRPr lang="en-US" sz="1542" dirty="0">
              <a:solidFill>
                <a:prstClr val="black"/>
              </a:solidFill>
              <a:latin typeface="Corbel" panose="020B0503020204020204"/>
            </a:endParaRPr>
          </a:p>
        </p:txBody>
      </p:sp>
      <p:sp>
        <p:nvSpPr>
          <p:cNvPr id="8" name="Text 5"/>
          <p:cNvSpPr/>
          <p:nvPr/>
        </p:nvSpPr>
        <p:spPr>
          <a:xfrm>
            <a:off x="8584605" y="3706217"/>
            <a:ext cx="2703513" cy="319187"/>
          </a:xfrm>
          <a:prstGeom prst="rect">
            <a:avLst/>
          </a:prstGeom>
          <a:noFill/>
          <a:ln/>
        </p:spPr>
        <p:txBody>
          <a:bodyPr wrap="none" lIns="0" tIns="0" rIns="0" bIns="0" rtlCol="0" anchor="t"/>
          <a:lstStyle/>
          <a:p>
            <a:pPr defTabSz="380985">
              <a:lnSpc>
                <a:spcPts val="2500"/>
              </a:lnSpc>
            </a:pPr>
            <a:r>
              <a:rPr lang="en-US" sz="1542" dirty="0">
                <a:solidFill>
                  <a:srgbClr val="3A3630"/>
                </a:solidFill>
                <a:latin typeface="Source Sans Pro" pitchFamily="34" charset="0"/>
                <a:ea typeface="Source Sans Pro" pitchFamily="34" charset="-122"/>
                <a:cs typeface="Source Sans Pro" pitchFamily="34" charset="-120"/>
              </a:rPr>
              <a:t>Media, mediana y moda</a:t>
            </a:r>
            <a:endParaRPr lang="en-US" sz="1542" dirty="0">
              <a:solidFill>
                <a:prstClr val="black"/>
              </a:solidFill>
              <a:latin typeface="Corbel" panose="020B0503020204020204"/>
            </a:endParaRPr>
          </a:p>
        </p:txBody>
      </p:sp>
      <p:sp>
        <p:nvSpPr>
          <p:cNvPr id="9" name="Shape 6"/>
          <p:cNvSpPr/>
          <p:nvPr/>
        </p:nvSpPr>
        <p:spPr>
          <a:xfrm>
            <a:off x="5276454" y="4151412"/>
            <a:ext cx="6211093" cy="890389"/>
          </a:xfrm>
          <a:prstGeom prst="rect">
            <a:avLst/>
          </a:prstGeom>
          <a:solidFill>
            <a:srgbClr val="000000">
              <a:alpha val="4000"/>
            </a:srgbClr>
          </a:solidFill>
          <a:ln/>
        </p:spPr>
        <p:txBody>
          <a:bodyPr/>
          <a:lstStyle/>
          <a:p>
            <a:pPr defTabSz="380985"/>
            <a:endParaRPr lang="es-ES" sz="1500">
              <a:solidFill>
                <a:prstClr val="black"/>
              </a:solidFill>
              <a:latin typeface="Corbel" panose="020B0503020204020204"/>
            </a:endParaRPr>
          </a:p>
        </p:txBody>
      </p:sp>
      <p:sp>
        <p:nvSpPr>
          <p:cNvPr id="10" name="Text 7"/>
          <p:cNvSpPr/>
          <p:nvPr/>
        </p:nvSpPr>
        <p:spPr>
          <a:xfrm>
            <a:off x="5475883" y="4277419"/>
            <a:ext cx="2703513" cy="319187"/>
          </a:xfrm>
          <a:prstGeom prst="rect">
            <a:avLst/>
          </a:prstGeom>
          <a:noFill/>
          <a:ln/>
        </p:spPr>
        <p:txBody>
          <a:bodyPr wrap="none" lIns="0" tIns="0" rIns="0" bIns="0" rtlCol="0" anchor="t"/>
          <a:lstStyle/>
          <a:p>
            <a:pPr defTabSz="380985">
              <a:lnSpc>
                <a:spcPts val="2500"/>
              </a:lnSpc>
            </a:pPr>
            <a:r>
              <a:rPr lang="en-US" sz="1542" dirty="0">
                <a:solidFill>
                  <a:srgbClr val="3A3630"/>
                </a:solidFill>
                <a:latin typeface="Source Sans Pro" pitchFamily="34" charset="0"/>
                <a:ea typeface="Source Sans Pro" pitchFamily="34" charset="-122"/>
                <a:cs typeface="Source Sans Pro" pitchFamily="34" charset="-120"/>
              </a:rPr>
              <a:t>Medidas de dispersión</a:t>
            </a:r>
            <a:endParaRPr lang="en-US" sz="1542" dirty="0">
              <a:solidFill>
                <a:prstClr val="black"/>
              </a:solidFill>
              <a:latin typeface="Corbel" panose="020B0503020204020204"/>
            </a:endParaRPr>
          </a:p>
        </p:txBody>
      </p:sp>
      <p:sp>
        <p:nvSpPr>
          <p:cNvPr id="11" name="Text 8"/>
          <p:cNvSpPr/>
          <p:nvPr/>
        </p:nvSpPr>
        <p:spPr>
          <a:xfrm>
            <a:off x="8584605" y="4277419"/>
            <a:ext cx="2703513" cy="638373"/>
          </a:xfrm>
          <a:prstGeom prst="rect">
            <a:avLst/>
          </a:prstGeom>
          <a:noFill/>
          <a:ln/>
        </p:spPr>
        <p:txBody>
          <a:bodyPr wrap="square" lIns="0" tIns="0" rIns="0" bIns="0" rtlCol="0" anchor="t"/>
          <a:lstStyle/>
          <a:p>
            <a:pPr defTabSz="380985">
              <a:lnSpc>
                <a:spcPts val="2500"/>
              </a:lnSpc>
            </a:pPr>
            <a:r>
              <a:rPr lang="en-US" sz="1542" dirty="0">
                <a:solidFill>
                  <a:srgbClr val="3A3630"/>
                </a:solidFill>
                <a:latin typeface="Source Sans Pro" pitchFamily="34" charset="0"/>
                <a:ea typeface="Source Sans Pro" pitchFamily="34" charset="-122"/>
                <a:cs typeface="Source Sans Pro" pitchFamily="34" charset="-120"/>
              </a:rPr>
              <a:t>Desviación estándar, rango y varianza</a:t>
            </a:r>
            <a:endParaRPr lang="en-US" sz="1542" dirty="0">
              <a:solidFill>
                <a:prstClr val="black"/>
              </a:solidFill>
              <a:latin typeface="Corbel" panose="020B0503020204020204"/>
            </a:endParaRPr>
          </a:p>
        </p:txBody>
      </p:sp>
      <p:sp>
        <p:nvSpPr>
          <p:cNvPr id="12" name="Shape 9"/>
          <p:cNvSpPr/>
          <p:nvPr/>
        </p:nvSpPr>
        <p:spPr>
          <a:xfrm>
            <a:off x="5276454" y="5041801"/>
            <a:ext cx="6211093" cy="890389"/>
          </a:xfrm>
          <a:prstGeom prst="rect">
            <a:avLst/>
          </a:prstGeom>
          <a:solidFill>
            <a:srgbClr val="FFFFFF">
              <a:alpha val="4000"/>
            </a:srgbClr>
          </a:solidFill>
          <a:ln/>
        </p:spPr>
        <p:txBody>
          <a:bodyPr/>
          <a:lstStyle/>
          <a:p>
            <a:pPr defTabSz="380985"/>
            <a:endParaRPr lang="es-ES" sz="1500">
              <a:solidFill>
                <a:prstClr val="black"/>
              </a:solidFill>
              <a:latin typeface="Corbel" panose="020B0503020204020204"/>
            </a:endParaRPr>
          </a:p>
        </p:txBody>
      </p:sp>
      <p:sp>
        <p:nvSpPr>
          <p:cNvPr id="13" name="Text 10"/>
          <p:cNvSpPr/>
          <p:nvPr/>
        </p:nvSpPr>
        <p:spPr>
          <a:xfrm>
            <a:off x="5475883" y="5167808"/>
            <a:ext cx="2703513" cy="319187"/>
          </a:xfrm>
          <a:prstGeom prst="rect">
            <a:avLst/>
          </a:prstGeom>
          <a:noFill/>
          <a:ln/>
        </p:spPr>
        <p:txBody>
          <a:bodyPr wrap="none" lIns="0" tIns="0" rIns="0" bIns="0" rtlCol="0" anchor="t"/>
          <a:lstStyle/>
          <a:p>
            <a:pPr defTabSz="380985">
              <a:lnSpc>
                <a:spcPts val="2500"/>
              </a:lnSpc>
            </a:pPr>
            <a:r>
              <a:rPr lang="en-US" sz="1542" dirty="0">
                <a:solidFill>
                  <a:srgbClr val="3A3630"/>
                </a:solidFill>
                <a:latin typeface="Source Sans Pro" pitchFamily="34" charset="0"/>
                <a:ea typeface="Source Sans Pro" pitchFamily="34" charset="-122"/>
                <a:cs typeface="Source Sans Pro" pitchFamily="34" charset="-120"/>
              </a:rPr>
              <a:t>Análisis de correlación</a:t>
            </a:r>
            <a:endParaRPr lang="en-US" sz="1542" dirty="0">
              <a:solidFill>
                <a:prstClr val="black"/>
              </a:solidFill>
              <a:latin typeface="Corbel" panose="020B0503020204020204"/>
            </a:endParaRPr>
          </a:p>
        </p:txBody>
      </p:sp>
      <p:sp>
        <p:nvSpPr>
          <p:cNvPr id="14" name="Text 11"/>
          <p:cNvSpPr/>
          <p:nvPr/>
        </p:nvSpPr>
        <p:spPr>
          <a:xfrm>
            <a:off x="8584605" y="5167809"/>
            <a:ext cx="2703513" cy="638373"/>
          </a:xfrm>
          <a:prstGeom prst="rect">
            <a:avLst/>
          </a:prstGeom>
          <a:noFill/>
          <a:ln/>
        </p:spPr>
        <p:txBody>
          <a:bodyPr wrap="square" lIns="0" tIns="0" rIns="0" bIns="0" rtlCol="0" anchor="t"/>
          <a:lstStyle/>
          <a:p>
            <a:pPr defTabSz="380985">
              <a:lnSpc>
                <a:spcPts val="2500"/>
              </a:lnSpc>
            </a:pPr>
            <a:r>
              <a:rPr lang="en-US" sz="1542" dirty="0">
                <a:solidFill>
                  <a:srgbClr val="3A3630"/>
                </a:solidFill>
                <a:latin typeface="Source Sans Pro" pitchFamily="34" charset="0"/>
                <a:ea typeface="Source Sans Pro" pitchFamily="34" charset="-122"/>
                <a:cs typeface="Source Sans Pro" pitchFamily="34" charset="-120"/>
              </a:rPr>
              <a:t>Identificar relaciones entre diferentes variables.</a:t>
            </a:r>
            <a:endParaRPr lang="en-US" sz="1542" dirty="0">
              <a:solidFill>
                <a:prstClr val="black"/>
              </a:solidFill>
              <a:latin typeface="Corbel" panose="020B0503020204020204"/>
            </a:endParaRPr>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2307630"/>
          </a:xfrm>
          <a:prstGeom prst="rect">
            <a:avLst/>
          </a:prstGeom>
        </p:spPr>
      </p:pic>
      <p:sp>
        <p:nvSpPr>
          <p:cNvPr id="3" name="Text 0"/>
          <p:cNvSpPr/>
          <p:nvPr/>
        </p:nvSpPr>
        <p:spPr>
          <a:xfrm>
            <a:off x="646112" y="2816523"/>
            <a:ext cx="5674817" cy="542925"/>
          </a:xfrm>
          <a:prstGeom prst="rect">
            <a:avLst/>
          </a:prstGeom>
          <a:noFill/>
          <a:ln/>
        </p:spPr>
        <p:txBody>
          <a:bodyPr wrap="none" lIns="0" tIns="0" rIns="0" bIns="0" rtlCol="0" anchor="t"/>
          <a:lstStyle/>
          <a:p>
            <a:pPr defTabSz="380985">
              <a:lnSpc>
                <a:spcPts val="4250"/>
              </a:lnSpc>
            </a:pPr>
            <a:r>
              <a:rPr lang="en-US" sz="3417" dirty="0">
                <a:solidFill>
                  <a:srgbClr val="38512F"/>
                </a:solidFill>
                <a:latin typeface="Lora" pitchFamily="34" charset="0"/>
                <a:ea typeface="Lora" pitchFamily="34" charset="-122"/>
                <a:cs typeface="Lora" pitchFamily="34" charset="-120"/>
              </a:rPr>
              <a:t>Métricas clave de marketing</a:t>
            </a:r>
            <a:endParaRPr lang="en-US" sz="3417" dirty="0">
              <a:solidFill>
                <a:prstClr val="black"/>
              </a:solidFill>
              <a:latin typeface="Corbel" panose="020B0503020204020204"/>
            </a:endParaRPr>
          </a:p>
        </p:txBody>
      </p:sp>
      <p:sp>
        <p:nvSpPr>
          <p:cNvPr id="4" name="Text 1"/>
          <p:cNvSpPr/>
          <p:nvPr/>
        </p:nvSpPr>
        <p:spPr>
          <a:xfrm>
            <a:off x="646113" y="3636269"/>
            <a:ext cx="10899775" cy="590748"/>
          </a:xfrm>
          <a:prstGeom prst="rect">
            <a:avLst/>
          </a:prstGeom>
          <a:noFill/>
          <a:ln/>
        </p:spPr>
        <p:txBody>
          <a:bodyPr wrap="square" lIns="0" tIns="0" rIns="0" bIns="0" rtlCol="0" anchor="t"/>
          <a:lstStyle/>
          <a:p>
            <a:pPr defTabSz="380985">
              <a:lnSpc>
                <a:spcPts val="2292"/>
              </a:lnSpc>
            </a:pPr>
            <a:r>
              <a:rPr lang="en-US" sz="1417" dirty="0">
                <a:solidFill>
                  <a:srgbClr val="3A3630"/>
                </a:solidFill>
                <a:latin typeface="Source Sans Pro" pitchFamily="34" charset="0"/>
                <a:ea typeface="Source Sans Pro" pitchFamily="34" charset="-122"/>
                <a:cs typeface="Source Sans Pro" pitchFamily="34" charset="-120"/>
              </a:rPr>
              <a:t>Se analizan las métricas clave de marketing para evaluar el rendimiento de la campaña de marketing. Estas métricas ayudan a comprender la efectividad de las diferentes estrategias de marketing y a identificar áreas de mejora.</a:t>
            </a:r>
            <a:endParaRPr lang="en-US" sz="1417" dirty="0">
              <a:solidFill>
                <a:prstClr val="black"/>
              </a:solidFill>
              <a:latin typeface="Corbel" panose="020B0503020204020204"/>
            </a:endParaRPr>
          </a:p>
        </p:txBody>
      </p:sp>
      <p:pic>
        <p:nvPicPr>
          <p:cNvPr id="5" name="Image 1" descr="preencoded.png"/>
          <p:cNvPicPr>
            <a:picLocks noChangeAspect="1"/>
          </p:cNvPicPr>
          <p:nvPr/>
        </p:nvPicPr>
        <p:blipFill>
          <a:blip r:embed="rId4"/>
          <a:stretch>
            <a:fillRect/>
          </a:stretch>
        </p:blipFill>
        <p:spPr>
          <a:xfrm>
            <a:off x="646112" y="4434681"/>
            <a:ext cx="461467" cy="461467"/>
          </a:xfrm>
          <a:prstGeom prst="rect">
            <a:avLst/>
          </a:prstGeom>
        </p:spPr>
      </p:pic>
      <p:sp>
        <p:nvSpPr>
          <p:cNvPr id="6" name="Text 2"/>
          <p:cNvSpPr/>
          <p:nvPr/>
        </p:nvSpPr>
        <p:spPr>
          <a:xfrm>
            <a:off x="646113" y="5080694"/>
            <a:ext cx="2171898" cy="271463"/>
          </a:xfrm>
          <a:prstGeom prst="rect">
            <a:avLst/>
          </a:prstGeom>
          <a:noFill/>
          <a:ln/>
        </p:spPr>
        <p:txBody>
          <a:bodyPr wrap="none" lIns="0" tIns="0" rIns="0" bIns="0" rtlCol="0" anchor="t"/>
          <a:lstStyle/>
          <a:p>
            <a:pPr defTabSz="380985">
              <a:lnSpc>
                <a:spcPts val="2125"/>
              </a:lnSpc>
            </a:pPr>
            <a:r>
              <a:rPr lang="en-US" sz="1708" dirty="0">
                <a:solidFill>
                  <a:srgbClr val="3A3630"/>
                </a:solidFill>
                <a:latin typeface="Lora" pitchFamily="34" charset="0"/>
                <a:ea typeface="Lora" pitchFamily="34" charset="-122"/>
                <a:cs typeface="Lora" pitchFamily="34" charset="-120"/>
              </a:rPr>
              <a:t>Tasa de conversión</a:t>
            </a:r>
            <a:endParaRPr lang="en-US" sz="1708" dirty="0">
              <a:solidFill>
                <a:prstClr val="black"/>
              </a:solidFill>
              <a:latin typeface="Corbel" panose="020B0503020204020204"/>
            </a:endParaRPr>
          </a:p>
        </p:txBody>
      </p:sp>
      <p:sp>
        <p:nvSpPr>
          <p:cNvPr id="7" name="Text 3"/>
          <p:cNvSpPr/>
          <p:nvPr/>
        </p:nvSpPr>
        <p:spPr>
          <a:xfrm>
            <a:off x="646113" y="5462885"/>
            <a:ext cx="3448645" cy="886123"/>
          </a:xfrm>
          <a:prstGeom prst="rect">
            <a:avLst/>
          </a:prstGeom>
          <a:noFill/>
          <a:ln/>
        </p:spPr>
        <p:txBody>
          <a:bodyPr wrap="square" lIns="0" tIns="0" rIns="0" bIns="0" rtlCol="0" anchor="t"/>
          <a:lstStyle/>
          <a:p>
            <a:pPr defTabSz="380985">
              <a:lnSpc>
                <a:spcPts val="2292"/>
              </a:lnSpc>
            </a:pPr>
            <a:r>
              <a:rPr lang="en-US" sz="1417" dirty="0">
                <a:solidFill>
                  <a:srgbClr val="3A3630"/>
                </a:solidFill>
                <a:latin typeface="Source Sans Pro" pitchFamily="34" charset="0"/>
                <a:ea typeface="Source Sans Pro" pitchFamily="34" charset="-122"/>
                <a:cs typeface="Source Sans Pro" pitchFamily="34" charset="-120"/>
              </a:rPr>
              <a:t>Porcentaje de clientes que completan una acción deseada, como una compra o un registro.</a:t>
            </a:r>
            <a:endParaRPr lang="en-US" sz="1417" dirty="0">
              <a:solidFill>
                <a:prstClr val="black"/>
              </a:solidFill>
              <a:latin typeface="Corbel" panose="020B0503020204020204"/>
            </a:endParaRPr>
          </a:p>
        </p:txBody>
      </p:sp>
      <p:pic>
        <p:nvPicPr>
          <p:cNvPr id="8" name="Image 2" descr="preencoded.png"/>
          <p:cNvPicPr>
            <a:picLocks noChangeAspect="1"/>
          </p:cNvPicPr>
          <p:nvPr/>
        </p:nvPicPr>
        <p:blipFill>
          <a:blip r:embed="rId5"/>
          <a:stretch>
            <a:fillRect/>
          </a:stretch>
        </p:blipFill>
        <p:spPr>
          <a:xfrm>
            <a:off x="4371578" y="4434681"/>
            <a:ext cx="461467" cy="461467"/>
          </a:xfrm>
          <a:prstGeom prst="rect">
            <a:avLst/>
          </a:prstGeom>
        </p:spPr>
      </p:pic>
      <p:sp>
        <p:nvSpPr>
          <p:cNvPr id="9" name="Text 4"/>
          <p:cNvSpPr/>
          <p:nvPr/>
        </p:nvSpPr>
        <p:spPr>
          <a:xfrm>
            <a:off x="4371579" y="5080694"/>
            <a:ext cx="3448744" cy="542925"/>
          </a:xfrm>
          <a:prstGeom prst="rect">
            <a:avLst/>
          </a:prstGeom>
          <a:noFill/>
          <a:ln/>
        </p:spPr>
        <p:txBody>
          <a:bodyPr wrap="square" lIns="0" tIns="0" rIns="0" bIns="0" rtlCol="0" anchor="t"/>
          <a:lstStyle/>
          <a:p>
            <a:pPr defTabSz="380985">
              <a:lnSpc>
                <a:spcPts val="2125"/>
              </a:lnSpc>
            </a:pPr>
            <a:r>
              <a:rPr lang="en-US" sz="1708" dirty="0">
                <a:solidFill>
                  <a:srgbClr val="3A3630"/>
                </a:solidFill>
                <a:latin typeface="Lora" pitchFamily="34" charset="0"/>
                <a:ea typeface="Lora" pitchFamily="34" charset="-122"/>
                <a:cs typeface="Lora" pitchFamily="34" charset="-120"/>
              </a:rPr>
              <a:t>Costo de adquisición de clientes (CAC)</a:t>
            </a:r>
            <a:endParaRPr lang="en-US" sz="1708" dirty="0">
              <a:solidFill>
                <a:prstClr val="black"/>
              </a:solidFill>
              <a:latin typeface="Corbel" panose="020B0503020204020204"/>
            </a:endParaRPr>
          </a:p>
        </p:txBody>
      </p:sp>
      <p:sp>
        <p:nvSpPr>
          <p:cNvPr id="10" name="Text 5"/>
          <p:cNvSpPr/>
          <p:nvPr/>
        </p:nvSpPr>
        <p:spPr>
          <a:xfrm>
            <a:off x="4371579" y="5734348"/>
            <a:ext cx="3448744" cy="590748"/>
          </a:xfrm>
          <a:prstGeom prst="rect">
            <a:avLst/>
          </a:prstGeom>
          <a:noFill/>
          <a:ln/>
        </p:spPr>
        <p:txBody>
          <a:bodyPr wrap="square" lIns="0" tIns="0" rIns="0" bIns="0" rtlCol="0" anchor="t"/>
          <a:lstStyle/>
          <a:p>
            <a:pPr defTabSz="380985">
              <a:lnSpc>
                <a:spcPts val="2292"/>
              </a:lnSpc>
            </a:pPr>
            <a:r>
              <a:rPr lang="en-US" sz="1417" dirty="0">
                <a:solidFill>
                  <a:srgbClr val="3A3630"/>
                </a:solidFill>
                <a:latin typeface="Source Sans Pro" pitchFamily="34" charset="0"/>
                <a:ea typeface="Source Sans Pro" pitchFamily="34" charset="-122"/>
                <a:cs typeface="Source Sans Pro" pitchFamily="34" charset="-120"/>
              </a:rPr>
              <a:t>Costo promedio de adquirir un nuevo cliente.</a:t>
            </a:r>
            <a:endParaRPr lang="en-US" sz="1417" dirty="0">
              <a:solidFill>
                <a:prstClr val="black"/>
              </a:solidFill>
              <a:latin typeface="Corbel" panose="020B0503020204020204"/>
            </a:endParaRPr>
          </a:p>
        </p:txBody>
      </p:sp>
      <p:pic>
        <p:nvPicPr>
          <p:cNvPr id="11" name="Image 3" descr="preencoded.png"/>
          <p:cNvPicPr>
            <a:picLocks noChangeAspect="1"/>
          </p:cNvPicPr>
          <p:nvPr/>
        </p:nvPicPr>
        <p:blipFill>
          <a:blip r:embed="rId6"/>
          <a:stretch>
            <a:fillRect/>
          </a:stretch>
        </p:blipFill>
        <p:spPr>
          <a:xfrm>
            <a:off x="8097143" y="4434681"/>
            <a:ext cx="461467" cy="461467"/>
          </a:xfrm>
          <a:prstGeom prst="rect">
            <a:avLst/>
          </a:prstGeom>
        </p:spPr>
      </p:pic>
      <p:sp>
        <p:nvSpPr>
          <p:cNvPr id="12" name="Text 6"/>
          <p:cNvSpPr/>
          <p:nvPr/>
        </p:nvSpPr>
        <p:spPr>
          <a:xfrm>
            <a:off x="8097143" y="5080694"/>
            <a:ext cx="2903637" cy="271463"/>
          </a:xfrm>
          <a:prstGeom prst="rect">
            <a:avLst/>
          </a:prstGeom>
          <a:noFill/>
          <a:ln/>
        </p:spPr>
        <p:txBody>
          <a:bodyPr wrap="none" lIns="0" tIns="0" rIns="0" bIns="0" rtlCol="0" anchor="t"/>
          <a:lstStyle/>
          <a:p>
            <a:pPr defTabSz="380985">
              <a:lnSpc>
                <a:spcPts val="2125"/>
              </a:lnSpc>
            </a:pPr>
            <a:r>
              <a:rPr lang="en-US" sz="1708" dirty="0">
                <a:solidFill>
                  <a:srgbClr val="3A3630"/>
                </a:solidFill>
                <a:latin typeface="Lora" pitchFamily="34" charset="0"/>
                <a:ea typeface="Lora" pitchFamily="34" charset="-122"/>
                <a:cs typeface="Lora" pitchFamily="34" charset="-120"/>
              </a:rPr>
              <a:t>Retorno de la inversión (ROI)</a:t>
            </a:r>
            <a:endParaRPr lang="en-US" sz="1708" dirty="0">
              <a:solidFill>
                <a:prstClr val="black"/>
              </a:solidFill>
              <a:latin typeface="Corbel" panose="020B0503020204020204"/>
            </a:endParaRPr>
          </a:p>
        </p:txBody>
      </p:sp>
      <p:sp>
        <p:nvSpPr>
          <p:cNvPr id="13" name="Text 7"/>
          <p:cNvSpPr/>
          <p:nvPr/>
        </p:nvSpPr>
        <p:spPr>
          <a:xfrm>
            <a:off x="8097143" y="5462885"/>
            <a:ext cx="3448645" cy="590748"/>
          </a:xfrm>
          <a:prstGeom prst="rect">
            <a:avLst/>
          </a:prstGeom>
          <a:noFill/>
          <a:ln/>
        </p:spPr>
        <p:txBody>
          <a:bodyPr wrap="square" lIns="0" tIns="0" rIns="0" bIns="0" rtlCol="0" anchor="t"/>
          <a:lstStyle/>
          <a:p>
            <a:pPr defTabSz="380985">
              <a:lnSpc>
                <a:spcPts val="2292"/>
              </a:lnSpc>
            </a:pPr>
            <a:r>
              <a:rPr lang="en-US" sz="1417" dirty="0">
                <a:solidFill>
                  <a:srgbClr val="3A3630"/>
                </a:solidFill>
                <a:latin typeface="Source Sans Pro" pitchFamily="34" charset="0"/>
                <a:ea typeface="Source Sans Pro" pitchFamily="34" charset="-122"/>
                <a:cs typeface="Source Sans Pro" pitchFamily="34" charset="-120"/>
              </a:rPr>
              <a:t>Medida de la rentabilidad de la inversión en marketing.</a:t>
            </a:r>
            <a:endParaRPr lang="en-US" sz="1417" dirty="0">
              <a:solidFill>
                <a:prstClr val="black"/>
              </a:solidFill>
              <a:latin typeface="Corbel" panose="020B0503020204020204"/>
            </a:endParaRPr>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112445" y="775296"/>
            <a:ext cx="6153944" cy="454124"/>
          </a:xfrm>
          <a:prstGeom prst="rect">
            <a:avLst/>
          </a:prstGeom>
          <a:noFill/>
          <a:ln/>
        </p:spPr>
        <p:txBody>
          <a:bodyPr wrap="none" lIns="0" tIns="0" rIns="0" bIns="0" rtlCol="0" anchor="t"/>
          <a:lstStyle/>
          <a:p>
            <a:pPr defTabSz="380985">
              <a:lnSpc>
                <a:spcPts val="3542"/>
              </a:lnSpc>
            </a:pPr>
            <a:r>
              <a:rPr lang="en-US" sz="2833" dirty="0">
                <a:solidFill>
                  <a:srgbClr val="38512F"/>
                </a:solidFill>
                <a:latin typeface="Lora" pitchFamily="34" charset="0"/>
                <a:ea typeface="Lora" pitchFamily="34" charset="-122"/>
                <a:cs typeface="Lora" pitchFamily="34" charset="-120"/>
              </a:rPr>
              <a:t>Visualización y reportes en Power BI</a:t>
            </a:r>
            <a:endParaRPr lang="en-US" sz="2833" dirty="0">
              <a:solidFill>
                <a:prstClr val="black"/>
              </a:solidFill>
              <a:latin typeface="Corbel" panose="020B0503020204020204"/>
            </a:endParaRPr>
          </a:p>
        </p:txBody>
      </p:sp>
      <p:sp>
        <p:nvSpPr>
          <p:cNvPr id="4" name="Text 1"/>
          <p:cNvSpPr/>
          <p:nvPr/>
        </p:nvSpPr>
        <p:spPr>
          <a:xfrm>
            <a:off x="5112445" y="1460996"/>
            <a:ext cx="6539111" cy="741462"/>
          </a:xfrm>
          <a:prstGeom prst="rect">
            <a:avLst/>
          </a:prstGeom>
          <a:noFill/>
          <a:ln/>
        </p:spPr>
        <p:txBody>
          <a:bodyPr wrap="square" lIns="0" tIns="0" rIns="0" bIns="0" rtlCol="0" anchor="t"/>
          <a:lstStyle/>
          <a:p>
            <a:pPr defTabSz="380985">
              <a:lnSpc>
                <a:spcPts val="1917"/>
              </a:lnSpc>
            </a:pPr>
            <a:r>
              <a:rPr lang="en-US" sz="1208" dirty="0">
                <a:solidFill>
                  <a:srgbClr val="3A3630"/>
                </a:solidFill>
                <a:latin typeface="Source Sans Pro" pitchFamily="34" charset="0"/>
                <a:ea typeface="Source Sans Pro" pitchFamily="34" charset="-122"/>
                <a:cs typeface="Source Sans Pro" pitchFamily="34" charset="-120"/>
              </a:rPr>
              <a:t>Los datos se visualizan utilizando las herramientas de visualización de Power BI para crear dashboards y reportes que presenten los insights de manera clara y concisa. Estos dashboards y reportes se pueden compartir con otras personas interesadas en la información de marketing.</a:t>
            </a:r>
            <a:endParaRPr lang="en-US" sz="1208" dirty="0">
              <a:solidFill>
                <a:prstClr val="black"/>
              </a:solidFill>
              <a:latin typeface="Corbel" panose="020B0503020204020204"/>
            </a:endParaRPr>
          </a:p>
        </p:txBody>
      </p:sp>
      <p:pic>
        <p:nvPicPr>
          <p:cNvPr id="5" name="Image 1" descr="preencoded.png"/>
          <p:cNvPicPr>
            <a:picLocks noChangeAspect="1"/>
          </p:cNvPicPr>
          <p:nvPr/>
        </p:nvPicPr>
        <p:blipFill>
          <a:blip r:embed="rId4"/>
          <a:stretch>
            <a:fillRect/>
          </a:stretch>
        </p:blipFill>
        <p:spPr>
          <a:xfrm>
            <a:off x="5112444" y="2376190"/>
            <a:ext cx="772120" cy="1235472"/>
          </a:xfrm>
          <a:prstGeom prst="rect">
            <a:avLst/>
          </a:prstGeom>
        </p:spPr>
      </p:pic>
      <p:sp>
        <p:nvSpPr>
          <p:cNvPr id="6" name="Text 2"/>
          <p:cNvSpPr/>
          <p:nvPr/>
        </p:nvSpPr>
        <p:spPr>
          <a:xfrm>
            <a:off x="6116142" y="2530574"/>
            <a:ext cx="1816894" cy="227013"/>
          </a:xfrm>
          <a:prstGeom prst="rect">
            <a:avLst/>
          </a:prstGeom>
          <a:noFill/>
          <a:ln/>
        </p:spPr>
        <p:txBody>
          <a:bodyPr wrap="none" lIns="0" tIns="0" rIns="0" bIns="0" rtlCol="0" anchor="t"/>
          <a:lstStyle/>
          <a:p>
            <a:pPr defTabSz="380985">
              <a:lnSpc>
                <a:spcPts val="1750"/>
              </a:lnSpc>
            </a:pPr>
            <a:r>
              <a:rPr lang="en-US" sz="1417" dirty="0">
                <a:solidFill>
                  <a:srgbClr val="3A3630"/>
                </a:solidFill>
                <a:latin typeface="Lora" pitchFamily="34" charset="0"/>
                <a:ea typeface="Lora" pitchFamily="34" charset="-122"/>
                <a:cs typeface="Lora" pitchFamily="34" charset="-120"/>
              </a:rPr>
              <a:t>Gráficos de barras</a:t>
            </a:r>
            <a:endParaRPr lang="en-US" sz="1417" dirty="0">
              <a:solidFill>
                <a:prstClr val="black"/>
              </a:solidFill>
              <a:latin typeface="Corbel" panose="020B0503020204020204"/>
            </a:endParaRPr>
          </a:p>
        </p:txBody>
      </p:sp>
      <p:sp>
        <p:nvSpPr>
          <p:cNvPr id="7" name="Text 3"/>
          <p:cNvSpPr/>
          <p:nvPr/>
        </p:nvSpPr>
        <p:spPr>
          <a:xfrm>
            <a:off x="6116142" y="2850158"/>
            <a:ext cx="5535414" cy="247154"/>
          </a:xfrm>
          <a:prstGeom prst="rect">
            <a:avLst/>
          </a:prstGeom>
          <a:noFill/>
          <a:ln/>
        </p:spPr>
        <p:txBody>
          <a:bodyPr wrap="none" lIns="0" tIns="0" rIns="0" bIns="0" rtlCol="0" anchor="t"/>
          <a:lstStyle/>
          <a:p>
            <a:pPr defTabSz="380985">
              <a:lnSpc>
                <a:spcPts val="1917"/>
              </a:lnSpc>
            </a:pPr>
            <a:r>
              <a:rPr lang="en-US" sz="1208" dirty="0">
                <a:solidFill>
                  <a:srgbClr val="3A3630"/>
                </a:solidFill>
                <a:latin typeface="Source Sans Pro" pitchFamily="34" charset="0"/>
                <a:ea typeface="Source Sans Pro" pitchFamily="34" charset="-122"/>
                <a:cs typeface="Source Sans Pro" pitchFamily="34" charset="-120"/>
              </a:rPr>
              <a:t>Se utilizan para mostrar datos categóricos y comparar diferentes grupos.</a:t>
            </a:r>
            <a:endParaRPr lang="en-US" sz="1208" dirty="0">
              <a:solidFill>
                <a:prstClr val="black"/>
              </a:solidFill>
              <a:latin typeface="Corbel" panose="020B0503020204020204"/>
            </a:endParaRPr>
          </a:p>
        </p:txBody>
      </p:sp>
      <p:pic>
        <p:nvPicPr>
          <p:cNvPr id="8" name="Image 2" descr="preencoded.png"/>
          <p:cNvPicPr>
            <a:picLocks noChangeAspect="1"/>
          </p:cNvPicPr>
          <p:nvPr/>
        </p:nvPicPr>
        <p:blipFill>
          <a:blip r:embed="rId5"/>
          <a:stretch>
            <a:fillRect/>
          </a:stretch>
        </p:blipFill>
        <p:spPr>
          <a:xfrm>
            <a:off x="5112444" y="3611662"/>
            <a:ext cx="772120" cy="1235472"/>
          </a:xfrm>
          <a:prstGeom prst="rect">
            <a:avLst/>
          </a:prstGeom>
        </p:spPr>
      </p:pic>
      <p:sp>
        <p:nvSpPr>
          <p:cNvPr id="9" name="Text 4"/>
          <p:cNvSpPr/>
          <p:nvPr/>
        </p:nvSpPr>
        <p:spPr>
          <a:xfrm>
            <a:off x="6116142" y="3766046"/>
            <a:ext cx="1816894" cy="227013"/>
          </a:xfrm>
          <a:prstGeom prst="rect">
            <a:avLst/>
          </a:prstGeom>
          <a:noFill/>
          <a:ln/>
        </p:spPr>
        <p:txBody>
          <a:bodyPr wrap="none" lIns="0" tIns="0" rIns="0" bIns="0" rtlCol="0" anchor="t"/>
          <a:lstStyle/>
          <a:p>
            <a:pPr defTabSz="380985">
              <a:lnSpc>
                <a:spcPts val="1750"/>
              </a:lnSpc>
            </a:pPr>
            <a:r>
              <a:rPr lang="en-US" sz="1417" dirty="0">
                <a:solidFill>
                  <a:srgbClr val="3A3630"/>
                </a:solidFill>
                <a:latin typeface="Lora" pitchFamily="34" charset="0"/>
                <a:ea typeface="Lora" pitchFamily="34" charset="-122"/>
                <a:cs typeface="Lora" pitchFamily="34" charset="-120"/>
              </a:rPr>
              <a:t>Gráficos de líneas</a:t>
            </a:r>
            <a:endParaRPr lang="en-US" sz="1417" dirty="0">
              <a:solidFill>
                <a:prstClr val="black"/>
              </a:solidFill>
              <a:latin typeface="Corbel" panose="020B0503020204020204"/>
            </a:endParaRPr>
          </a:p>
        </p:txBody>
      </p:sp>
      <p:sp>
        <p:nvSpPr>
          <p:cNvPr id="10" name="Text 5"/>
          <p:cNvSpPr/>
          <p:nvPr/>
        </p:nvSpPr>
        <p:spPr>
          <a:xfrm>
            <a:off x="6116142" y="4085631"/>
            <a:ext cx="5535414" cy="247154"/>
          </a:xfrm>
          <a:prstGeom prst="rect">
            <a:avLst/>
          </a:prstGeom>
          <a:noFill/>
          <a:ln/>
        </p:spPr>
        <p:txBody>
          <a:bodyPr wrap="none" lIns="0" tIns="0" rIns="0" bIns="0" rtlCol="0" anchor="t"/>
          <a:lstStyle/>
          <a:p>
            <a:pPr defTabSz="380985">
              <a:lnSpc>
                <a:spcPts val="1917"/>
              </a:lnSpc>
            </a:pPr>
            <a:r>
              <a:rPr lang="en-US" sz="1208" dirty="0">
                <a:solidFill>
                  <a:srgbClr val="3A3630"/>
                </a:solidFill>
                <a:latin typeface="Source Sans Pro" pitchFamily="34" charset="0"/>
                <a:ea typeface="Source Sans Pro" pitchFamily="34" charset="-122"/>
                <a:cs typeface="Source Sans Pro" pitchFamily="34" charset="-120"/>
              </a:rPr>
              <a:t>Se utilizan para mostrar tendencias a lo largo del tiempo.</a:t>
            </a:r>
            <a:endParaRPr lang="en-US" sz="1208" dirty="0">
              <a:solidFill>
                <a:prstClr val="black"/>
              </a:solidFill>
              <a:latin typeface="Corbel" panose="020B0503020204020204"/>
            </a:endParaRPr>
          </a:p>
        </p:txBody>
      </p:sp>
      <p:pic>
        <p:nvPicPr>
          <p:cNvPr id="11" name="Image 3" descr="preencoded.png"/>
          <p:cNvPicPr>
            <a:picLocks noChangeAspect="1"/>
          </p:cNvPicPr>
          <p:nvPr/>
        </p:nvPicPr>
        <p:blipFill>
          <a:blip r:embed="rId6"/>
          <a:stretch>
            <a:fillRect/>
          </a:stretch>
        </p:blipFill>
        <p:spPr>
          <a:xfrm>
            <a:off x="5112444" y="4847133"/>
            <a:ext cx="772120" cy="1235472"/>
          </a:xfrm>
          <a:prstGeom prst="rect">
            <a:avLst/>
          </a:prstGeom>
        </p:spPr>
      </p:pic>
      <p:sp>
        <p:nvSpPr>
          <p:cNvPr id="12" name="Text 6"/>
          <p:cNvSpPr/>
          <p:nvPr/>
        </p:nvSpPr>
        <p:spPr>
          <a:xfrm>
            <a:off x="6116142" y="5001519"/>
            <a:ext cx="1816894" cy="227013"/>
          </a:xfrm>
          <a:prstGeom prst="rect">
            <a:avLst/>
          </a:prstGeom>
          <a:noFill/>
          <a:ln/>
        </p:spPr>
        <p:txBody>
          <a:bodyPr wrap="none" lIns="0" tIns="0" rIns="0" bIns="0" rtlCol="0" anchor="t"/>
          <a:lstStyle/>
          <a:p>
            <a:pPr defTabSz="380985">
              <a:lnSpc>
                <a:spcPts val="1750"/>
              </a:lnSpc>
            </a:pPr>
            <a:r>
              <a:rPr lang="en-US" sz="1417" dirty="0">
                <a:solidFill>
                  <a:srgbClr val="3A3630"/>
                </a:solidFill>
                <a:latin typeface="Lora" pitchFamily="34" charset="0"/>
                <a:ea typeface="Lora" pitchFamily="34" charset="-122"/>
                <a:cs typeface="Lora" pitchFamily="34" charset="-120"/>
              </a:rPr>
              <a:t>Mapas</a:t>
            </a:r>
            <a:endParaRPr lang="en-US" sz="1417" dirty="0">
              <a:solidFill>
                <a:prstClr val="black"/>
              </a:solidFill>
              <a:latin typeface="Corbel" panose="020B0503020204020204"/>
            </a:endParaRPr>
          </a:p>
        </p:txBody>
      </p:sp>
      <p:sp>
        <p:nvSpPr>
          <p:cNvPr id="13" name="Text 7"/>
          <p:cNvSpPr/>
          <p:nvPr/>
        </p:nvSpPr>
        <p:spPr>
          <a:xfrm>
            <a:off x="6116142" y="5321102"/>
            <a:ext cx="5535414" cy="247154"/>
          </a:xfrm>
          <a:prstGeom prst="rect">
            <a:avLst/>
          </a:prstGeom>
          <a:noFill/>
          <a:ln/>
        </p:spPr>
        <p:txBody>
          <a:bodyPr wrap="none" lIns="0" tIns="0" rIns="0" bIns="0" rtlCol="0" anchor="t"/>
          <a:lstStyle/>
          <a:p>
            <a:pPr defTabSz="380985">
              <a:lnSpc>
                <a:spcPts val="1917"/>
              </a:lnSpc>
            </a:pPr>
            <a:r>
              <a:rPr lang="en-US" sz="1208" dirty="0">
                <a:solidFill>
                  <a:srgbClr val="3A3630"/>
                </a:solidFill>
                <a:latin typeface="Source Sans Pro" pitchFamily="34" charset="0"/>
                <a:ea typeface="Source Sans Pro" pitchFamily="34" charset="-122"/>
                <a:cs typeface="Source Sans Pro" pitchFamily="34" charset="-120"/>
              </a:rPr>
              <a:t>Se utilizan para mostrar datos geográficos y visualizar la distribución de los clientes.</a:t>
            </a:r>
            <a:endParaRPr lang="en-US" sz="1208" dirty="0">
              <a:solidFill>
                <a:prstClr val="black"/>
              </a:solidFill>
              <a:latin typeface="Corbel" panose="020B0503020204020204"/>
            </a:endParaRPr>
          </a:p>
        </p:txBody>
      </p:sp>
    </p:spTree>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ageNavigator ,card ,card ,card ,card ,card ,card , Gasto e Ingresos Medios por Cliente por Trimestre y Año ,image ,textbox ,textbox ,Total nº compras por Trimestre y  Año  ,card ,GitHub. Please refer to the notes on this slide for details">
            <a:hlinkClick r:id="rId3"/>
          </p:cNvPr>
          <p:cNvPicPr>
            <a:picLocks noChangeAspect="1"/>
          </p:cNvPicPr>
          <p:nvPr/>
        </p:nvPicPr>
        <p:blipFill>
          <a:blip r:embed="rId4"/>
          <a:stretch>
            <a:fillRect/>
          </a:stretch>
        </p:blipFill>
        <p:spPr>
          <a:xfrm>
            <a:off x="161925" y="0"/>
            <a:ext cx="11858625" cy="6858000"/>
          </a:xfrm>
          <a:prstGeom prst="rect">
            <a:avLst/>
          </a:prstGeom>
          <a:noFill/>
        </p:spPr>
      </p:pic>
      <p:sp>
        <p:nvSpPr>
          <p:cNvPr id="4" name="Title" hidden="1"/>
          <p:cNvSpPr>
            <a:spLocks noGrp="1"/>
          </p:cNvSpPr>
          <p:nvPr>
            <p:ph type="title"/>
          </p:nvPr>
        </p:nvSpPr>
        <p:spPr/>
        <p:txBody>
          <a:bodyPr/>
          <a:lstStyle/>
          <a:p>
            <a:r>
              <a:t>PRINCIPAL</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se">
  <a:themeElements>
    <a:clrScheme name="Violeta">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Base">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e">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130</TotalTime>
  <Words>2872</Words>
  <Application>Microsoft Office PowerPoint</Application>
  <PresentationFormat>Widescreen</PresentationFormat>
  <Paragraphs>394</Paragraphs>
  <Slides>25</Slides>
  <Notes>24</Notes>
  <HiddenSlides>0</HiddenSlides>
  <MMClips>0</MMClip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Custom Design</vt:lpstr>
      <vt:lpstr>Base</vt:lpstr>
      <vt:lpstr>PowerBI_marketing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PRINCIPAL</vt:lpstr>
      <vt:lpstr>CAMPAÑAS</vt:lpstr>
      <vt:lpstr> TABLA</vt:lpstr>
      <vt:lpstr>PRODUCTOS</vt:lpstr>
      <vt:lpstr>COMPRAS</vt:lpstr>
      <vt:lpstr>CLIENTES</vt:lpstr>
      <vt:lpstr>TIPOS</vt:lpstr>
      <vt:lpstr>BENEFICIOS</vt:lpstr>
      <vt:lpstr>RESUMEN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antonio fernandez</cp:lastModifiedBy>
  <cp:revision>18</cp:revision>
  <dcterms:created xsi:type="dcterms:W3CDTF">2016-09-04T11:54:55Z</dcterms:created>
  <dcterms:modified xsi:type="dcterms:W3CDTF">2024-11-28T08:58:27Z</dcterms:modified>
</cp:coreProperties>
</file>